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8" r:id="rId3"/>
    <p:sldId id="274" r:id="rId4"/>
    <p:sldId id="278" r:id="rId5"/>
    <p:sldId id="262" r:id="rId6"/>
    <p:sldId id="264" r:id="rId7"/>
    <p:sldId id="268" r:id="rId8"/>
    <p:sldId id="279" r:id="rId9"/>
    <p:sldId id="263" r:id="rId10"/>
    <p:sldId id="265" r:id="rId11"/>
    <p:sldId id="270" r:id="rId12"/>
    <p:sldId id="269" r:id="rId13"/>
    <p:sldId id="271" r:id="rId14"/>
    <p:sldId id="280" r:id="rId15"/>
    <p:sldId id="283" r:id="rId16"/>
    <p:sldId id="282" r:id="rId17"/>
    <p:sldId id="291" r:id="rId18"/>
    <p:sldId id="294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2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Book" initials="P" lastIdx="0" clrIdx="0">
    <p:extLst>
      <p:ext uri="{19B8F6BF-5375-455C-9EA6-DF929625EA0E}">
        <p15:presenceInfo xmlns:p15="http://schemas.microsoft.com/office/powerpoint/2012/main" userId="Pro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F8B39"/>
    <a:srgbClr val="E2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364" autoAdjust="0"/>
  </p:normalViewPr>
  <p:slideViewPr>
    <p:cSldViewPr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dnz7" TargetMode="External"/><Relationship Id="rId2" Type="http://schemas.openxmlformats.org/officeDocument/2006/relationships/hyperlink" Target="http://lozova-zdo7.kh.sch.in.ua/informaciya_pro_zaklad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2.jpeg"/><Relationship Id="rId3" Type="http://schemas.openxmlformats.org/officeDocument/2006/relationships/hyperlink" Target="https://www.facebook.com/hashtag/%D0%BF%D0%B0%D0%BF%D0%B5%D1%80%D0%BE%D0%B2%D1%96_%D0%BF%D0%B5%D1%80%D0%B5%D1%82%D0%B2%D0%BE%D1%80%D0%B5%D0%BD%D0%BD%D1%8F?__eep__=6&amp;__cft__%5b0%5d=AZWzAPUpLnoql0Zm5V6Pkl5X8HNCuPtGB6-K_Zu1-4CKNvqZZmyfJaCRDxAPi-lUzc47lYW-1AtmR7QevrY2Y5Mj1oz-InCzBK2ic_atystX1RVCkp5q75GRiao3-KFfmdeWJn0vJTBhZ7AINdkkBIp4GF3nKuPNV0Gcyz5nuv_PGc6d25XaB3dGDsdeuwvUJQE&amp;__tn__=*NK-R" TargetMode="External"/><Relationship Id="rId7" Type="http://schemas.openxmlformats.org/officeDocument/2006/relationships/image" Target="../media/image48.jpeg"/><Relationship Id="rId12" Type="http://schemas.openxmlformats.org/officeDocument/2006/relationships/image" Target="../media/image51.jpeg"/><Relationship Id="rId2" Type="http://schemas.openxmlformats.org/officeDocument/2006/relationships/hyperlink" Target="https://www.facebook.com/hashtag/%D1%96%D0%B3%D1%80%D0%BE%D0%B2%D0%B0_%D0%BE%D0%BD%D0%BB%D0%B0%D0%B9%D0%BD_%D0%B2%D0%B7%D0%B0%D1%94%D0%BC%D0%BE%D0%B4%D1%96%D1%8F?__eep__=6&amp;__cft__%5b0%5d=AZWzAPUpLnoql0Zm5V6Pkl5X8HNCuPtGB6-K_Zu1-4CKNvqZZmyfJaCRDxAPi-lUzc47lYW-1AtmR7QevrY2Y5Mj1oz-InCzBK2ic_atystX1RVCkp5q75GRiao3-KFfmdeWJn0vJTBhZ7AINdkkBIp4GF3nKuPNV0Gcyz5nuv_PGc6d25XaB3dGDsdeuwvUJQE&amp;__tn__=*NK-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hashtag/%D1%88%D0%BD%D1%83%D1%80%D0%BE%D0%BA_%D0%B3%D1%80%D0%B0%D0%B9%D0%BB%D0%B8%D0%BA?__eep__=6&amp;__cft__%5b0%5d=AZWG4sJC0MTJTugvw_OLToGASo9SeZnRZwVNOlU_9Br22l2eDa0Pbi2ixewksLuPU0O9c-UQ8XCEaeCn5PWCz5nQiL5nfir5daMMN_aRcup8kobuinVLysdDI7548AVa5HNTNEPi0-ZC5LgyjE1KPxdcO93DUeum-gp4K4CyzX1tcT5CPnEnaDDaEhrTZON1uCg&amp;__tn__=*NK-R" TargetMode="External"/><Relationship Id="rId11" Type="http://schemas.openxmlformats.org/officeDocument/2006/relationships/image" Target="../media/image50.jpeg"/><Relationship Id="rId5" Type="http://schemas.openxmlformats.org/officeDocument/2006/relationships/hyperlink" Target="https://www.facebook.com/hashtag/%D1%96%D0%B3%D1%80%D0%BE%D0%B2%D0%B0_%D0%BE%D0%BD%D0%BB%D0%B0%D0%B9%D0%BD_%D0%B2%D0%B7%D0%B0%D1%94%D0%BC%D0%BE%D0%B4%D1%96%D1%8F?__eep__=6&amp;__cft__%5b0%5d=AZWG4sJC0MTJTugvw_OLToGASo9SeZnRZwVNOlU_9Br22l2eDa0Pbi2ixewksLuPU0O9c-UQ8XCEaeCn5PWCz5nQiL5nfir5daMMN_aRcup8kobuinVLysdDI7548AVa5HNTNEPi0-ZC5LgyjE1KPxdcO93DUeum-gp4K4CyzX1tcT5CPnEnaDDaEhrTZON1uCg&amp;__tn__=*NK-R" TargetMode="External"/><Relationship Id="rId10" Type="http://schemas.openxmlformats.org/officeDocument/2006/relationships/hyperlink" Target="https://www.facebook.com/hashtag/%D0%BC%D0%B0%D0%BD%D0%B4%D0%B0%D1%80%D0%B8%D0%BD%D0%BA%D0%B0_%D1%86%D1%96%D0%BA%D0%B0%D0%B2%D0%B8%D0%BD%D0%BA%D0%B0?__eep__=6&amp;__cft__%5b0%5d=AZWFUFAx-B9R5WDXOarwwtmrFh5q3XIt2ozkrg_vc8cfLAUO12UHPUkz-CM0vQejOMs_4ai4AFnzWDWI4OPo_NnDt5eoO9tWybE-svDHaLiK-K42y0eCzHH3LBwZcid5rcq8e8mUoL3l0__SbdTowpRbM5saBugq2duzuk8TDa5dTQoQsUEf6IT4YLpcgo03G6I&amp;__tn__=*NK-R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s://www.facebook.com/hashtag/%D1%96%D0%B3%D1%80%D0%BE%D0%B2%D0%B0_%D0%BE%D0%BD%D0%BB%D0%B0%D0%B9%D0%BD_%D0%B2%D0%B7%D0%B0%D1%94%D0%BC%D0%BE%D0%B4%D1%96%D1%8F?__eep__=6&amp;__cft__%5b0%5d=AZWFUFAx-B9R5WDXOarwwtmrFh5q3XIt2ozkrg_vc8cfLAUO12UHPUkz-CM0vQejOMs_4ai4AFnzWDWI4OPo_NnDt5eoO9tWybE-svDHaLiK-K42y0eCzHH3LBwZcid5rcq8e8mUoL3l0__SbdTowpRbM5saBugq2duzuk8TDa5dTQoQsUEf6IT4YLpcgo03G6I&amp;__tn__=*NK-R" TargetMode="External"/><Relationship Id="rId1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camp.ua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982064" y="3068960"/>
            <a:ext cx="6120680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115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Звіт директора КЗ ЛЗДО№7 «Золотий півник»</a:t>
            </a:r>
          </a:p>
          <a:p>
            <a:pPr algn="ctr" rtl="0">
              <a:buNone/>
            </a:pPr>
            <a:r>
              <a:rPr lang="uk-UA" sz="115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Ірини  </a:t>
            </a:r>
            <a:r>
              <a:rPr lang="uk-UA" sz="115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ОЛЬХОВСЬКОЇ </a:t>
            </a:r>
          </a:p>
          <a:p>
            <a:pPr algn="ctr" rtl="0">
              <a:buNone/>
            </a:pPr>
            <a:r>
              <a:rPr lang="uk-UA" sz="115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 підсумками </a:t>
            </a:r>
            <a:r>
              <a:rPr lang="uk-UA" sz="166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2023-2024</a:t>
            </a:r>
            <a:r>
              <a:rPr lang="uk-UA" sz="115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навчального року </a:t>
            </a:r>
          </a:p>
          <a:p>
            <a:pPr algn="ctr" rtl="0">
              <a:buNone/>
            </a:pPr>
            <a:endParaRPr lang="ru-RU" sz="115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7174" y="116632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Лозівський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</a:t>
            </a: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ошкільної освіти (ясла-садок)№7 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Лозівської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 Харківської області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093296"/>
            <a:ext cx="1657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Лозова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728192" cy="18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39914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12474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</a:rPr>
              <a:t>Головною метою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закладу є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права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громадян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здобуття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виконання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вимог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Базового компонента,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умов для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освітнього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фізичного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психічного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b="1" dirty="0"/>
          </a:p>
          <a:p>
            <a:pPr algn="just"/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Діяльність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керівника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направлена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вирішення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освітніх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методичних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адміністративних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фінансових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господарських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питань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виникають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ЗДО.</a:t>
            </a: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3" y="3501008"/>
            <a:ext cx="1323380" cy="1440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01008"/>
            <a:ext cx="1491630" cy="1512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45875"/>
            <a:ext cx="1862402" cy="14673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67" y="3578870"/>
            <a:ext cx="1935468" cy="1423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09" y="3573671"/>
            <a:ext cx="1661931" cy="145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6968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2022-2023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ЗДО 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функціонувало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 1,5 по 3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     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Групи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комплектуються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віковими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ознаками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Зарахування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до  ЗДО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підставі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заяв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батьків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медичної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довідки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стан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здоров’я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висновком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лікаря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те,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відвідувати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заклад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копії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свідоцтва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народження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 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01" y="3645024"/>
            <a:ext cx="3096344" cy="3096344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74" y="878429"/>
            <a:ext cx="1635646" cy="218086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2530"/>
            <a:ext cx="1491630" cy="198884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68" y="3222009"/>
            <a:ext cx="1306136" cy="1746062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154363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76505" y="-405426"/>
            <a:ext cx="6840760" cy="1656184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Охоплюваність</a:t>
            </a:r>
            <a:r>
              <a:rPr lang="uk-UA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дітей дошкільною освітою</a:t>
            </a:r>
            <a:endParaRPr lang="ru-RU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6908" y="1340768"/>
            <a:ext cx="6030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до Закону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«Про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», листа МОН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 «Про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організацію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 5-річними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дітьми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», «Про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організацію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обліку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закладі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створена база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5-річного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закріпленого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мікрорайону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Стан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охоплення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5-ти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річного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дошкільною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освітою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на 01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вересня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2022 року по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мікрорайону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закріпленому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за закладом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№7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склав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100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% у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дистанційному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форматі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b="1" dirty="0"/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0633"/>
            <a:ext cx="1007147" cy="76470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1064160" cy="141888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7236"/>
            <a:ext cx="949092" cy="126876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40" y="2636912"/>
            <a:ext cx="1512168" cy="113412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5" y="3774316"/>
            <a:ext cx="969650" cy="1292866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1018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53344" y="334069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 метою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пропагування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дошкільної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глибокого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ознайомлення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роботою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закладу, про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цікаві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моменти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життя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вихованців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в ЗДО 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висвітлюється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інформація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упродовж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навчального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року  в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соціальній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мережі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Facebook», 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допомогою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загальнодоступної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групи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«ЗДО №7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м.Лозова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», та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офіційного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сайту.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indent="457200" algn="ctr"/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hlinkClick r:id="rId2"/>
              </a:rPr>
              <a:t>    </a:t>
            </a:r>
            <a:r>
              <a:rPr lang="en-US" sz="2000" b="1" dirty="0" smtClean="0">
                <a:solidFill>
                  <a:srgbClr val="0070C0"/>
                </a:solidFill>
                <a:latin typeface="Cooper Black" panose="0208090404030B020404" pitchFamily="18" charset="0"/>
                <a:hlinkClick r:id="rId2"/>
              </a:rPr>
              <a:t>http</a:t>
            </a:r>
            <a:r>
              <a:rPr lang="en-US" sz="2000" b="1" dirty="0">
                <a:solidFill>
                  <a:srgbClr val="0070C0"/>
                </a:solidFill>
                <a:latin typeface="Cooper Black" panose="0208090404030B020404" pitchFamily="18" charset="0"/>
                <a:hlinkClick r:id="rId2"/>
              </a:rPr>
              <a:t>://lozova-zdo7.kh.sch.in.ua/informaciya_pro_zaklad</a:t>
            </a:r>
            <a:r>
              <a:rPr lang="en-US" sz="2000" b="1" dirty="0" smtClean="0">
                <a:solidFill>
                  <a:srgbClr val="0070C0"/>
                </a:solidFill>
                <a:latin typeface="Cooper Black" panose="0208090404030B020404" pitchFamily="18" charset="0"/>
                <a:hlinkClick r:id="rId2"/>
              </a:rPr>
              <a:t>/</a:t>
            </a:r>
            <a:endParaRPr lang="uk-UA" sz="2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indent="457200" algn="ctr"/>
            <a:r>
              <a:rPr lang="uk-UA" sz="2000" b="1" dirty="0" smtClean="0">
                <a:solidFill>
                  <a:srgbClr val="0070C0"/>
                </a:solidFill>
                <a:hlinkClick r:id="rId3"/>
              </a:rPr>
              <a:t>            </a:t>
            </a:r>
            <a:r>
              <a:rPr lang="en-US" sz="2000" b="1" dirty="0" smtClean="0">
                <a:solidFill>
                  <a:srgbClr val="0070C0"/>
                </a:solidFill>
                <a:latin typeface="Cooper Black" panose="0208090404030B020404" pitchFamily="18" charset="0"/>
                <a:hlinkClick r:id="rId3"/>
              </a:rPr>
              <a:t>https</a:t>
            </a:r>
            <a:r>
              <a:rPr lang="en-US" sz="2000" b="1" dirty="0">
                <a:solidFill>
                  <a:srgbClr val="0070C0"/>
                </a:solidFill>
                <a:latin typeface="Cooper Black" panose="0208090404030B020404" pitchFamily="18" charset="0"/>
                <a:hlinkClick r:id="rId3"/>
              </a:rPr>
              <a:t>://</a:t>
            </a:r>
            <a:r>
              <a:rPr lang="en-US" sz="2000" b="1" dirty="0" smtClean="0">
                <a:solidFill>
                  <a:srgbClr val="0070C0"/>
                </a:solidFill>
                <a:latin typeface="Cooper Black" panose="0208090404030B020404" pitchFamily="18" charset="0"/>
                <a:hlinkClick r:id="rId3"/>
              </a:rPr>
              <a:t>www.facebook.com/ldnz7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</a:p>
          <a:p>
            <a:pPr indent="457200" algn="just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" y="3870361"/>
            <a:ext cx="1916212" cy="10773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23" y="3870361"/>
            <a:ext cx="1835696" cy="11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271" y="1471279"/>
            <a:ext cx="3274824" cy="442805"/>
          </a:xfrm>
        </p:spPr>
        <p:txBody>
          <a:bodyPr/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1400" b="1" dirty="0">
                <a:solidFill>
                  <a:srgbClr val="7030A0"/>
                </a:solidFill>
              </a:rPr>
              <a:t>Методична робота з кадрами та </a:t>
            </a:r>
            <a:r>
              <a:rPr lang="ru-RU" sz="1400" b="1" dirty="0" err="1">
                <a:solidFill>
                  <a:srgbClr val="7030A0"/>
                </a:solidFill>
              </a:rPr>
              <a:t>організація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освітнього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процесу</a:t>
            </a:r>
            <a:r>
              <a:rPr lang="ru-RU" sz="1400" b="1" dirty="0"/>
              <a:t> </a:t>
            </a:r>
            <a:endParaRPr lang="ru-RU" sz="28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54" y="2182934"/>
            <a:ext cx="4950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</a:rPr>
              <a:t>Освітній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процес</a:t>
            </a:r>
            <a:r>
              <a:rPr lang="ru-RU" sz="1600" b="1" dirty="0">
                <a:solidFill>
                  <a:srgbClr val="FF0000"/>
                </a:solidFill>
              </a:rPr>
              <a:t> в ЗДО </a:t>
            </a:r>
            <a:r>
              <a:rPr lang="ru-RU" sz="1600" b="1" dirty="0" err="1">
                <a:solidFill>
                  <a:srgbClr val="FF0000"/>
                </a:solidFill>
              </a:rPr>
              <a:t>будується</a:t>
            </a:r>
            <a:r>
              <a:rPr lang="ru-RU" sz="1600" b="1" dirty="0">
                <a:solidFill>
                  <a:srgbClr val="FF0000"/>
                </a:solidFill>
              </a:rPr>
              <a:t> у </a:t>
            </a:r>
            <a:r>
              <a:rPr lang="ru-RU" sz="1600" b="1" dirty="0" err="1">
                <a:solidFill>
                  <a:srgbClr val="FF0000"/>
                </a:solidFill>
              </a:rPr>
              <a:t>відповідності</a:t>
            </a:r>
            <a:r>
              <a:rPr lang="ru-RU" sz="1600" b="1" dirty="0">
                <a:solidFill>
                  <a:srgbClr val="FF0000"/>
                </a:solidFill>
              </a:rPr>
              <a:t> до </a:t>
            </a:r>
            <a:r>
              <a:rPr lang="ru-RU" sz="1600" b="1" dirty="0" err="1">
                <a:solidFill>
                  <a:srgbClr val="FF0000"/>
                </a:solidFill>
              </a:rPr>
              <a:t>програмно</a:t>
            </a:r>
            <a:r>
              <a:rPr lang="ru-RU" sz="1600" b="1" dirty="0">
                <a:solidFill>
                  <a:srgbClr val="FF0000"/>
                </a:solidFill>
              </a:rPr>
              <a:t>-методичного </a:t>
            </a:r>
            <a:r>
              <a:rPr lang="ru-RU" sz="1600" b="1" dirty="0" err="1">
                <a:solidFill>
                  <a:srgbClr val="FF0000"/>
                </a:solidFill>
              </a:rPr>
              <a:t>забезпечення</a:t>
            </a:r>
            <a:r>
              <a:rPr lang="ru-RU" sz="1600" b="1" dirty="0">
                <a:solidFill>
                  <a:srgbClr val="FF0000"/>
                </a:solidFill>
              </a:rPr>
              <a:t> та </a:t>
            </a:r>
            <a:r>
              <a:rPr lang="ru-RU" sz="1600" b="1" dirty="0" err="1">
                <a:solidFill>
                  <a:srgbClr val="FF0000"/>
                </a:solidFill>
              </a:rPr>
              <a:t>представляє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єдиний</a:t>
            </a:r>
            <a:r>
              <a:rPr lang="ru-RU" sz="1600" b="1" dirty="0">
                <a:solidFill>
                  <a:srgbClr val="FF0000"/>
                </a:solidFill>
              </a:rPr>
              <a:t> комплекс </a:t>
            </a:r>
            <a:r>
              <a:rPr lang="ru-RU" sz="1600" b="1" dirty="0" err="1">
                <a:solidFill>
                  <a:srgbClr val="FF0000"/>
                </a:solidFill>
              </a:rPr>
              <a:t>освітніх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компонентів</a:t>
            </a:r>
            <a:r>
              <a:rPr lang="ru-RU" sz="1600" b="1" dirty="0">
                <a:solidFill>
                  <a:srgbClr val="FF0000"/>
                </a:solidFill>
              </a:rPr>
              <a:t> для </a:t>
            </a:r>
            <a:r>
              <a:rPr lang="ru-RU" sz="1600" b="1" dirty="0" err="1">
                <a:solidFill>
                  <a:srgbClr val="FF0000"/>
                </a:solidFill>
              </a:rPr>
              <a:t>набуття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вихованцями</a:t>
            </a:r>
            <a:r>
              <a:rPr lang="ru-RU" sz="1600" b="1" dirty="0">
                <a:solidFill>
                  <a:srgbClr val="FF0000"/>
                </a:solidFill>
              </a:rPr>
              <a:t>  компетентностей, </a:t>
            </a:r>
            <a:r>
              <a:rPr lang="ru-RU" sz="1600" b="1" dirty="0" err="1">
                <a:solidFill>
                  <a:srgbClr val="FF0000"/>
                </a:solidFill>
              </a:rPr>
              <a:t>визначених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Базовим</a:t>
            </a:r>
            <a:r>
              <a:rPr lang="ru-RU" sz="1600" b="1" dirty="0">
                <a:solidFill>
                  <a:srgbClr val="FF0000"/>
                </a:solidFill>
              </a:rPr>
              <a:t> компонентом </a:t>
            </a:r>
            <a:r>
              <a:rPr lang="ru-RU" sz="1600" b="1" dirty="0" err="1">
                <a:solidFill>
                  <a:srgbClr val="FF0000"/>
                </a:solidFill>
              </a:rPr>
              <a:t>дошкільної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освіти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r>
              <a:rPr lang="ru-RU" sz="1600" b="1" dirty="0" err="1">
                <a:solidFill>
                  <a:srgbClr val="FF0000"/>
                </a:solidFill>
              </a:rPr>
              <a:t>чинними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освітніми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комплексними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програмами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r>
              <a:rPr lang="ru-RU" sz="1600" b="1" dirty="0" err="1">
                <a:solidFill>
                  <a:srgbClr val="FF0000"/>
                </a:solidFill>
              </a:rPr>
              <a:t>рекомендованими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Міністерством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освіти</a:t>
            </a:r>
            <a:r>
              <a:rPr lang="ru-RU" sz="1600" b="1" dirty="0">
                <a:solidFill>
                  <a:srgbClr val="FF0000"/>
                </a:solidFill>
              </a:rPr>
              <a:t> і науки </a:t>
            </a:r>
            <a:r>
              <a:rPr lang="ru-RU" sz="1600" b="1" dirty="0" err="1">
                <a:solidFill>
                  <a:srgbClr val="FF0000"/>
                </a:solidFill>
              </a:rPr>
              <a:t>України</a:t>
            </a:r>
            <a:r>
              <a:rPr lang="ru-RU" sz="1600" b="1" dirty="0">
                <a:solidFill>
                  <a:srgbClr val="FF0000"/>
                </a:solidFill>
              </a:rPr>
              <a:t>. 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732954"/>
            <a:ext cx="5688632" cy="28443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41390" y="4183566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  <a:latin typeface="Corsiva"/>
              </a:rPr>
              <a:t>Парціальні</a:t>
            </a:r>
            <a:r>
              <a:rPr lang="ru-RU" b="1" dirty="0">
                <a:solidFill>
                  <a:srgbClr val="7030A0"/>
                </a:solidFill>
                <a:latin typeface="Corsiva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orsiva"/>
              </a:rPr>
              <a:t>програми</a:t>
            </a:r>
            <a:r>
              <a:rPr lang="ru-RU" b="1" dirty="0">
                <a:solidFill>
                  <a:srgbClr val="7030A0"/>
                </a:solidFill>
                <a:latin typeface="Corsiva"/>
              </a:rPr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4932162"/>
            <a:ext cx="5008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Казкова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фізкультура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</a:p>
          <a:p>
            <a:pPr marL="285750" indent="-285750">
              <a:buFontTx/>
              <a:buChar char="-"/>
            </a:pP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«Моя країна Україна»</a:t>
            </a:r>
          </a:p>
          <a:p>
            <a:pPr marL="171450" indent="-171450">
              <a:buFontTx/>
              <a:buChar char="-"/>
            </a:pP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«Творці майбутнього»</a:t>
            </a:r>
          </a:p>
          <a:p>
            <a:pPr marL="171450" indent="-171450">
              <a:buFontTx/>
              <a:buChar char="-"/>
            </a:pP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«Дитяча Хореографія»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157179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«Освітні програми»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34888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«</a:t>
            </a:r>
            <a:r>
              <a:rPr lang="uk-UA" b="1" dirty="0" smtClean="0"/>
              <a:t>Я У СВІТІ»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«Дитина»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Впевнений старт для (середньої, страшної груп)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49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400301"/>
            <a:ext cx="6912767" cy="567175"/>
          </a:xfrm>
        </p:spPr>
        <p:txBody>
          <a:bodyPr/>
          <a:lstStyle/>
          <a:p>
            <a:pPr algn="ctr"/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1800" b="1" dirty="0" err="1">
                <a:solidFill>
                  <a:srgbClr val="FF0000"/>
                </a:solidFill>
              </a:rPr>
              <a:t>Освітній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процес</a:t>
            </a:r>
            <a:r>
              <a:rPr lang="ru-RU" sz="1800" b="1" dirty="0">
                <a:solidFill>
                  <a:srgbClr val="FF0000"/>
                </a:solidFill>
              </a:rPr>
              <a:t> у 2022-2023 </a:t>
            </a:r>
            <a:r>
              <a:rPr lang="ru-RU" sz="1800" b="1" dirty="0" err="1">
                <a:solidFill>
                  <a:srgbClr val="FF0000"/>
                </a:solidFill>
              </a:rPr>
              <a:t>навчальному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році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 </a:t>
            </a:r>
            <a:r>
              <a:rPr lang="ru-RU" sz="1800" b="1" dirty="0" err="1">
                <a:solidFill>
                  <a:srgbClr val="FF0000"/>
                </a:solidFill>
              </a:rPr>
              <a:t>був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спрямований</a:t>
            </a:r>
            <a:r>
              <a:rPr lang="ru-RU" sz="1800" b="1" dirty="0">
                <a:solidFill>
                  <a:srgbClr val="FF0000"/>
                </a:solidFill>
              </a:rPr>
              <a:t> на </a:t>
            </a:r>
            <a:r>
              <a:rPr lang="ru-RU" sz="1800" b="1" dirty="0" err="1">
                <a:solidFill>
                  <a:srgbClr val="FF0000"/>
                </a:solidFill>
              </a:rPr>
              <a:t>вирішення</a:t>
            </a:r>
            <a:r>
              <a:rPr lang="ru-RU" sz="1800" b="1" dirty="0">
                <a:solidFill>
                  <a:srgbClr val="FF0000"/>
                </a:solidFill>
              </a:rPr>
              <a:t> таких </a:t>
            </a:r>
            <a:r>
              <a:rPr lang="ru-RU" sz="1800" b="1" dirty="0" err="1">
                <a:solidFill>
                  <a:srgbClr val="FF0000"/>
                </a:solidFill>
              </a:rPr>
              <a:t>завдань</a:t>
            </a:r>
            <a:r>
              <a:rPr lang="ru-RU" sz="1800" b="1" dirty="0">
                <a:solidFill>
                  <a:srgbClr val="FF0000"/>
                </a:solidFill>
              </a:rPr>
              <a:t>: 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" descr="Экскурсия, как форма обучения детей дошкольного возраста. | Образовательная 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6033" y="1052736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системного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 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base">
              <a:buFont typeface="+mj-lt"/>
              <a:buAutoNum type="arabicPeriod" startAt="2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часу,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 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7030A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815576"/>
            <a:ext cx="3528392" cy="2020004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949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Вінниця.info | Мамонт в мультику і експонат: Вінницький краєзнавчий музей  проводить інтерактивні екскурсії для дітей. Фот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0878" y="421508"/>
            <a:ext cx="6948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Форми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методичної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роботи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C0BB5"/>
                </a:solidFill>
                <a:latin typeface="Times New Roman" panose="02020603050405020304" pitchFamily="18" charset="0"/>
              </a:rPr>
              <a:t>ПЕДАГОГІЧНА РАДА</a:t>
            </a:r>
            <a:endParaRPr lang="ru-RU" dirty="0" smtClean="0"/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Реалії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перспективи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закладу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дошкільної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на 2022-2023 н. р.;</a:t>
            </a:r>
            <a:endParaRPr lang="ru-RU" dirty="0" smtClean="0"/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Трудове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виховання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важливий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засіб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соціалізації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віку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dirty="0" smtClean="0"/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 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Логіко-математична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діяльність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як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провідний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вид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дошкільників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dirty="0" smtClean="0"/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 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Підсумки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за 2022-2023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н.р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та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літній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оздоровчий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період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20888"/>
            <a:ext cx="58681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C0BB5"/>
                </a:solidFill>
                <a:latin typeface="Times New Roman" panose="02020603050405020304" pitchFamily="18" charset="0"/>
              </a:rPr>
              <a:t>СЕМІНАР-ПРАКТИКУМ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 трудового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зростали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працьовиті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endParaRPr lang="ru-RU" dirty="0"/>
          </a:p>
          <a:p>
            <a:r>
              <a:rPr lang="ru-RU" b="1" dirty="0">
                <a:solidFill>
                  <a:srgbClr val="3C0BB5"/>
                </a:solidFill>
                <a:latin typeface="Times New Roman" panose="02020603050405020304" pitchFamily="18" charset="0"/>
              </a:rPr>
              <a:t>СЕМІНАР</a:t>
            </a:r>
          </a:p>
          <a:p>
            <a:r>
              <a:rPr lang="ru-RU" dirty="0"/>
              <a:t>-«Як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комп’ютерні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для </a:t>
            </a:r>
            <a:r>
              <a:rPr lang="ru-RU" dirty="0" err="1"/>
              <a:t>пізнавального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старших </a:t>
            </a:r>
            <a:r>
              <a:rPr lang="ru-RU" dirty="0" err="1"/>
              <a:t>дошкільників</a:t>
            </a:r>
            <a:r>
              <a:rPr lang="ru-RU" dirty="0"/>
              <a:t>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з батьками</a:t>
            </a:r>
            <a:r>
              <a:rPr lang="ru-RU" b="1" dirty="0" smtClean="0"/>
              <a:t>»</a:t>
            </a:r>
          </a:p>
          <a:p>
            <a:r>
              <a:rPr lang="ru-RU" b="1" dirty="0">
                <a:solidFill>
                  <a:srgbClr val="3C0BB5"/>
                </a:solidFill>
                <a:latin typeface="Times New Roman" panose="02020603050405020304" pitchFamily="18" charset="0"/>
              </a:rPr>
              <a:t>МАЙСТЕР- КЛАС</a:t>
            </a:r>
          </a:p>
          <a:p>
            <a:r>
              <a:rPr lang="ru-RU" dirty="0"/>
              <a:t>- «</a:t>
            </a:r>
            <a:r>
              <a:rPr lang="ru-RU" dirty="0" err="1"/>
              <a:t>Ігри</a:t>
            </a:r>
            <a:r>
              <a:rPr lang="ru-RU" dirty="0"/>
              <a:t> з </a:t>
            </a:r>
            <a:r>
              <a:rPr lang="ru-RU" dirty="0" err="1"/>
              <a:t>логіко</a:t>
            </a:r>
            <a:r>
              <a:rPr lang="ru-RU" dirty="0"/>
              <a:t>- </a:t>
            </a:r>
            <a:r>
              <a:rPr lang="ru-RU" dirty="0" err="1"/>
              <a:t>математичного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en-US" dirty="0"/>
              <a:t>Pop it </a:t>
            </a:r>
            <a:r>
              <a:rPr lang="ru-RU" dirty="0"/>
              <a:t>в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«</a:t>
            </a:r>
            <a:r>
              <a:rPr lang="ru-RU" dirty="0" err="1"/>
              <a:t>Чарівний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en-US" dirty="0"/>
              <a:t>LEGO</a:t>
            </a:r>
            <a:r>
              <a:rPr lang="en-US" dirty="0" smtClean="0"/>
              <a:t>»</a:t>
            </a:r>
            <a:endParaRPr lang="uk-UA" dirty="0" smtClean="0"/>
          </a:p>
          <a:p>
            <a:r>
              <a:rPr lang="ru-RU" b="1" dirty="0">
                <a:solidFill>
                  <a:srgbClr val="3C0BB5"/>
                </a:solidFill>
                <a:latin typeface="Times New Roman" panose="02020603050405020304" pitchFamily="18" charset="0"/>
              </a:rPr>
              <a:t>КРУГЛИЙ СТІЛ</a:t>
            </a:r>
          </a:p>
          <a:p>
            <a:r>
              <a:rPr lang="ru-RU" dirty="0"/>
              <a:t>- «</a:t>
            </a:r>
            <a:r>
              <a:rPr lang="ru-RU" dirty="0" err="1"/>
              <a:t>Сенсорні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для </a:t>
            </a:r>
            <a:r>
              <a:rPr lang="ru-RU" dirty="0" err="1"/>
              <a:t>дошкільників</a:t>
            </a:r>
            <a:r>
              <a:rPr lang="ru-RU" dirty="0"/>
              <a:t> за методикою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Монтессорі</a:t>
            </a:r>
            <a:r>
              <a:rPr lang="ru-RU" dirty="0"/>
              <a:t>»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8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0832" y="396094"/>
            <a:ext cx="3959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Гурткова</a:t>
            </a:r>
            <a:r>
              <a:rPr lang="ru-RU" sz="4000" b="1" dirty="0">
                <a:solidFill>
                  <a:srgbClr val="7030A0"/>
                </a:solidFill>
              </a:rPr>
              <a:t> робота</a:t>
            </a:r>
            <a:endParaRPr lang="ru-RU" sz="5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_studio: Цифры с глазами -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379">
            <a:off x="1221603" y="743552"/>
            <a:ext cx="662494" cy="6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1.bp.blogspot.com/-SsGxya4yx6g/WrY3I0HK07I/AAAAAAAAOFE/J-_4-aOguNwHw4179uZP4qt0VHovgIBQwCLcBGAs/s1600/%25D1%2586%25D0%25B8%25D1%2584%25D1%2580%25D1%258B%2B1_DoV%2B%25282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73"/>
            <a:ext cx="563957" cy="7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480" y="1770372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На </a:t>
            </a:r>
            <a:r>
              <a:rPr lang="ru-RU" b="1" dirty="0" err="1">
                <a:latin typeface="Times New Roman" panose="02020603050405020304" pitchFamily="18" charset="0"/>
              </a:rPr>
              <a:t>виконання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варіативної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частини</a:t>
            </a:r>
            <a:r>
              <a:rPr lang="ru-RU" b="1" dirty="0">
                <a:latin typeface="Times New Roman" panose="02020603050405020304" pitchFamily="18" charset="0"/>
              </a:rPr>
              <a:t> Базового компонента </a:t>
            </a:r>
            <a:r>
              <a:rPr lang="ru-RU" b="1" dirty="0" err="1">
                <a:latin typeface="Times New Roman" panose="02020603050405020304" pitchFamily="18" charset="0"/>
              </a:rPr>
              <a:t>дошкільної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</a:rPr>
              <a:t> в ЗДО </a:t>
            </a:r>
            <a:r>
              <a:rPr lang="ru-RU" b="1" dirty="0" smtClean="0">
                <a:latin typeface="Times New Roman" panose="02020603050405020304" pitchFamily="18" charset="0"/>
              </a:rPr>
              <a:t>№7 </a:t>
            </a:r>
            <a:r>
              <a:rPr lang="ru-RU" b="1" dirty="0" err="1" smtClean="0">
                <a:latin typeface="Times New Roman" panose="02020603050405020304" pitchFamily="18" charset="0"/>
              </a:rPr>
              <a:t>впродовж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</a:rPr>
              <a:t>2022-2023 </a:t>
            </a:r>
            <a:r>
              <a:rPr lang="ru-RU" b="1" dirty="0" err="1">
                <a:latin typeface="Times New Roman" panose="02020603050405020304" pitchFamily="18" charset="0"/>
              </a:rPr>
              <a:t>н.р</a:t>
            </a:r>
            <a:r>
              <a:rPr lang="ru-RU" b="1" dirty="0">
                <a:latin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</a:rPr>
              <a:t>працюва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</a:rPr>
              <a:t>гурток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</a:rPr>
              <a:t>за </a:t>
            </a:r>
            <a:r>
              <a:rPr lang="ru-RU" b="1" dirty="0" err="1" smtClean="0">
                <a:latin typeface="Times New Roman" panose="02020603050405020304" pitchFamily="18" charset="0"/>
              </a:rPr>
              <a:t>профільним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спрямуванням</a:t>
            </a:r>
            <a:r>
              <a:rPr lang="ru-RU" b="1" dirty="0" smtClean="0">
                <a:latin typeface="Times New Roman" panose="02020603050405020304" pitchFamily="18" charset="0"/>
              </a:rPr>
              <a:t>:</a:t>
            </a:r>
          </a:p>
          <a:p>
            <a:pPr algn="ctr"/>
            <a:endParaRPr lang="ru-RU" b="1" dirty="0"/>
          </a:p>
          <a:p>
            <a:r>
              <a:rPr lang="ru-RU" b="1" dirty="0">
                <a:latin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</a:rPr>
              <a:t>« «</a:t>
            </a:r>
            <a:r>
              <a:rPr lang="ru-RU" b="1" dirty="0" err="1">
                <a:latin typeface="Times New Roman" panose="02020603050405020304" pitchFamily="18" charset="0"/>
              </a:rPr>
              <a:t>Маленькі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танцюристи</a:t>
            </a:r>
            <a:r>
              <a:rPr lang="ru-RU" b="1" dirty="0">
                <a:latin typeface="Times New Roman" panose="02020603050405020304" pitchFamily="18" charset="0"/>
              </a:rPr>
              <a:t>»(</a:t>
            </a:r>
            <a:r>
              <a:rPr lang="ru-RU" b="1" dirty="0" err="1">
                <a:latin typeface="Times New Roman" panose="02020603050405020304" pitchFamily="18" charset="0"/>
              </a:rPr>
              <a:t>хореографічний</a:t>
            </a:r>
            <a:r>
              <a:rPr lang="ru-RU" b="1" dirty="0">
                <a:latin typeface="Times New Roman" panose="02020603050405020304" pitchFamily="18" charset="0"/>
              </a:rPr>
              <a:t>) – </a:t>
            </a:r>
            <a:r>
              <a:rPr lang="ru-RU" b="1" dirty="0" err="1">
                <a:latin typeface="Times New Roman" panose="02020603050405020304" pitchFamily="18" charset="0"/>
              </a:rPr>
              <a:t>керівник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</a:rPr>
              <a:t>Олеся </a:t>
            </a:r>
            <a:r>
              <a:rPr lang="ru-RU" b="1" dirty="0">
                <a:latin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</a:rPr>
              <a:t>оманченко (</a:t>
            </a:r>
            <a:r>
              <a:rPr lang="ru-RU" b="1" dirty="0" err="1" smtClean="0">
                <a:latin typeface="Times New Roman" panose="02020603050405020304" pitchFamily="18" charset="0"/>
              </a:rPr>
              <a:t>партерний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</a:rPr>
              <a:t>тренаж </a:t>
            </a:r>
            <a:r>
              <a:rPr lang="ru-RU" b="1" dirty="0" smtClean="0">
                <a:latin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</a:rPr>
              <a:t>Всього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охоплено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гуртковою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роботою</a:t>
            </a:r>
            <a:r>
              <a:rPr lang="ru-RU" b="1" dirty="0">
                <a:latin typeface="Times New Roman" panose="02020603050405020304" pitchFamily="18" charset="0"/>
              </a:rPr>
              <a:t> – </a:t>
            </a:r>
            <a:r>
              <a:rPr lang="ru-RU" b="1" dirty="0" smtClean="0">
                <a:latin typeface="Times New Roman" panose="02020603050405020304" pitchFamily="18" charset="0"/>
              </a:rPr>
              <a:t>110 </a:t>
            </a:r>
            <a:r>
              <a:rPr lang="ru-RU" b="1" dirty="0" err="1">
                <a:latin typeface="Times New Roman" panose="02020603050405020304" pitchFamily="18" charset="0"/>
              </a:rPr>
              <a:t>дітей</a:t>
            </a:r>
            <a:r>
              <a:rPr lang="ru-RU" b="1" dirty="0">
                <a:latin typeface="Times New Roman" panose="02020603050405020304" pitchFamily="18" charset="0"/>
              </a:rPr>
              <a:t>.</a:t>
            </a: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30402"/>
            <a:ext cx="2177824" cy="217782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45" y="5155170"/>
            <a:ext cx="1194511" cy="159684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76" y="5301208"/>
            <a:ext cx="1547664" cy="116074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51975"/>
            <a:ext cx="1196901" cy="160003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0" y="5301208"/>
            <a:ext cx="2915816" cy="141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26" y="3429000"/>
            <a:ext cx="2177824" cy="141277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6055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3915" y="375193"/>
            <a:ext cx="4869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B050"/>
                </a:solidFill>
              </a:rPr>
              <a:t>Організовано</a:t>
            </a:r>
            <a:r>
              <a:rPr lang="ru-RU" sz="2000" b="1" dirty="0">
                <a:solidFill>
                  <a:srgbClr val="00B050"/>
                </a:solidFill>
              </a:rPr>
              <a:t> та проведено з </a:t>
            </a:r>
            <a:r>
              <a:rPr lang="ru-RU" sz="2000" b="1" dirty="0" err="1">
                <a:solidFill>
                  <a:srgbClr val="00B050"/>
                </a:solidFill>
              </a:rPr>
              <a:t>дітьми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свята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 та </a:t>
            </a:r>
            <a:r>
              <a:rPr lang="ru-RU" sz="2000" b="1" dirty="0" err="1" smtClean="0">
                <a:solidFill>
                  <a:srgbClr val="00B050"/>
                </a:solidFill>
              </a:rPr>
              <a:t>челенжи</a:t>
            </a:r>
            <a:endParaRPr lang="uk-UA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363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2"/>
              </a:rPr>
              <a:t>#</a:t>
            </a:r>
            <a:r>
              <a:rPr lang="ru-RU" dirty="0" err="1">
                <a:hlinkClick r:id="rId2"/>
              </a:rPr>
              <a:t>Ігрова_онлайн_взаємодія</a:t>
            </a:r>
            <a:endParaRPr lang="ru-RU" dirty="0"/>
          </a:p>
          <a:p>
            <a:r>
              <a:rPr lang="ru-RU" dirty="0">
                <a:hlinkClick r:id="rId3"/>
              </a:rPr>
              <a:t>#</a:t>
            </a:r>
            <a:r>
              <a:rPr lang="ru-RU" dirty="0" err="1" smtClean="0">
                <a:hlinkClick r:id="rId3"/>
              </a:rPr>
              <a:t>Паперові_перетворення</a:t>
            </a:r>
            <a:r>
              <a:rPr lang="ru-RU" dirty="0" smtClean="0"/>
              <a:t>             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96" y="5044461"/>
            <a:ext cx="1844824" cy="18448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 rot="266846">
            <a:off x="5364088" y="132406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5"/>
              </a:rPr>
              <a:t>#</a:t>
            </a:r>
            <a:r>
              <a:rPr lang="ru-RU" b="1" dirty="0" err="1">
                <a:hlinkClick r:id="rId5"/>
              </a:rPr>
              <a:t>ігрова_онлайн_взаємодія</a:t>
            </a:r>
            <a:endParaRPr lang="ru-RU" b="1" dirty="0"/>
          </a:p>
          <a:p>
            <a:r>
              <a:rPr lang="ru-RU" b="1" dirty="0">
                <a:hlinkClick r:id="rId6"/>
              </a:rPr>
              <a:t>#</a:t>
            </a:r>
            <a:r>
              <a:rPr lang="ru-RU" b="1" dirty="0" err="1">
                <a:hlinkClick r:id="rId6"/>
              </a:rPr>
              <a:t>шнурок_грайлик</a:t>
            </a:r>
            <a:endParaRPr lang="ru-RU" b="1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3" y="2016525"/>
            <a:ext cx="2348579" cy="234857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58" y="2016525"/>
            <a:ext cx="3133383" cy="2626708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78088" y="21278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50505"/>
                </a:solidFill>
                <a:latin typeface="inherit"/>
                <a:hlinkClick r:id="rId9"/>
              </a:rPr>
              <a:t>#</a:t>
            </a:r>
            <a:r>
              <a:rPr lang="ru-RU" dirty="0" err="1" smtClean="0">
                <a:solidFill>
                  <a:srgbClr val="050505"/>
                </a:solidFill>
                <a:latin typeface="inherit"/>
                <a:hlinkClick r:id="rId9"/>
              </a:rPr>
              <a:t>ігрова_онлайн</a:t>
            </a:r>
            <a:endParaRPr lang="ru-RU" dirty="0" smtClean="0">
              <a:solidFill>
                <a:srgbClr val="050505"/>
              </a:solidFill>
              <a:latin typeface="inherit"/>
              <a:hlinkClick r:id="rId9"/>
            </a:endParaRPr>
          </a:p>
          <a:p>
            <a:r>
              <a:rPr lang="ru-RU" dirty="0" smtClean="0">
                <a:solidFill>
                  <a:srgbClr val="050505"/>
                </a:solidFill>
                <a:latin typeface="inherit"/>
                <a:hlinkClick r:id="rId9"/>
              </a:rPr>
              <a:t>_</a:t>
            </a:r>
            <a:r>
              <a:rPr lang="ru-RU" dirty="0" err="1">
                <a:solidFill>
                  <a:srgbClr val="050505"/>
                </a:solidFill>
                <a:latin typeface="inherit"/>
                <a:hlinkClick r:id="rId9"/>
              </a:rPr>
              <a:t>взаємодія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50505"/>
                </a:solidFill>
                <a:latin typeface="inherit"/>
                <a:hlinkClick r:id="rId10"/>
              </a:rPr>
              <a:t>#</a:t>
            </a:r>
            <a:r>
              <a:rPr lang="ru-RU" dirty="0" err="1">
                <a:solidFill>
                  <a:srgbClr val="050505"/>
                </a:solidFill>
                <a:latin typeface="inherit"/>
                <a:hlinkClick r:id="rId10"/>
              </a:rPr>
              <a:t>мандаринка_цікавинка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57" y="3088981"/>
            <a:ext cx="2375901" cy="190072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" y="4365104"/>
            <a:ext cx="2005404" cy="25326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08" y="5045273"/>
            <a:ext cx="2281649" cy="182531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98" y="5045273"/>
            <a:ext cx="2063457" cy="178925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8597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Належна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увагу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протягом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 року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приділялась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ігровій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, як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засобу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навчання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 і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виховання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,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зокрема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, 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театралізованій</a:t>
            </a:r>
            <a:r>
              <a:rPr lang="ru-RU" sz="14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ru-RU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ru-RU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2493402" cy="1872208"/>
          </a:xfrm>
          <a:prstGeom prst="rect">
            <a:avLst/>
          </a:prstGeom>
          <a:effectLst>
            <a:glow rad="127000">
              <a:schemeClr val="accent1"/>
            </a:glow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37" y="269444"/>
            <a:ext cx="1188132" cy="158417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55091" flipV="1">
            <a:off x="6245594" y="2399956"/>
            <a:ext cx="2483768" cy="18628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982">
            <a:off x="7061588" y="4610988"/>
            <a:ext cx="1672914" cy="125154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1164675" cy="15567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05" y="4061070"/>
            <a:ext cx="927382" cy="2060848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51" y="4221088"/>
            <a:ext cx="822970" cy="1828822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853620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 – Олеся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Романченко</a:t>
            </a:r>
            <a:endParaRPr lang="uk-UA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Інструктор з фізкультури –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Кибенко</a:t>
            </a:r>
            <a:endParaRPr lang="uk-UA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музичний – Людмила Савина -Лариса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Корчак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9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931" y="33719"/>
            <a:ext cx="8188548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наказу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2005 року № 178 «Про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порядок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професійнотехнічних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4130" y="1717216"/>
            <a:ext cx="7812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5667B1"/>
                </a:solidFill>
                <a:latin typeface="Corsiva"/>
              </a:rPr>
              <a:t>Мета </a:t>
            </a:r>
            <a:r>
              <a:rPr lang="ru-RU" sz="3600" b="1" dirty="0" err="1">
                <a:solidFill>
                  <a:srgbClr val="5667B1"/>
                </a:solidFill>
                <a:latin typeface="Corsiva"/>
              </a:rPr>
              <a:t>звітування</a:t>
            </a:r>
            <a:r>
              <a:rPr lang="ru-RU" sz="3600" b="1" dirty="0">
                <a:solidFill>
                  <a:srgbClr val="5667B1"/>
                </a:solidFill>
                <a:latin typeface="Corsiva"/>
              </a:rPr>
              <a:t>:</a:t>
            </a:r>
            <a:r>
              <a:rPr lang="ru-RU" b="1" dirty="0">
                <a:solidFill>
                  <a:srgbClr val="5667B1"/>
                </a:solidFill>
                <a:latin typeface="Corsiva"/>
              </a:rPr>
              <a:t/>
            </a:r>
            <a:br>
              <a:rPr lang="ru-RU" b="1" dirty="0">
                <a:solidFill>
                  <a:srgbClr val="5667B1"/>
                </a:solidFill>
                <a:latin typeface="Corsiva"/>
              </a:rPr>
            </a:b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90387" y="2086840"/>
            <a:ext cx="2041579" cy="1881349"/>
          </a:xfrm>
          <a:prstGeom prst="ellipse">
            <a:avLst/>
          </a:prstGeom>
          <a:solidFill>
            <a:srgbClr val="7030A0"/>
          </a:solidFill>
          <a:ln>
            <a:solidFill>
              <a:srgbClr val="EF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>
                <a:solidFill>
                  <a:srgbClr val="00B0F0"/>
                </a:solidFill>
              </a:rPr>
              <a:t>У</a:t>
            </a:r>
            <a:r>
              <a:rPr lang="ru-RU" sz="1000" b="1" dirty="0" err="1" smtClean="0">
                <a:solidFill>
                  <a:srgbClr val="00B0F0"/>
                </a:solidFill>
              </a:rPr>
              <a:t>твердження</a:t>
            </a:r>
            <a:r>
              <a:rPr lang="ru-RU" sz="1000" b="1" dirty="0" smtClean="0">
                <a:solidFill>
                  <a:srgbClr val="00B0F0"/>
                </a:solidFill>
              </a:rPr>
              <a:t> </a:t>
            </a:r>
            <a:r>
              <a:rPr lang="ru-RU" sz="1000" b="1" dirty="0" err="1">
                <a:solidFill>
                  <a:srgbClr val="00B0F0"/>
                </a:solidFill>
              </a:rPr>
              <a:t>відкритої</a:t>
            </a:r>
            <a:r>
              <a:rPr lang="ru-RU" sz="1000" b="1" dirty="0">
                <a:solidFill>
                  <a:srgbClr val="00B0F0"/>
                </a:solidFill>
              </a:rPr>
              <a:t> і </a:t>
            </a:r>
            <a:r>
              <a:rPr lang="ru-RU" sz="1000" b="1" dirty="0" err="1">
                <a:solidFill>
                  <a:srgbClr val="00B0F0"/>
                </a:solidFill>
              </a:rPr>
              <a:t>прозорої</a:t>
            </a:r>
            <a:r>
              <a:rPr lang="ru-RU" sz="1000" b="1" dirty="0">
                <a:solidFill>
                  <a:srgbClr val="00B0F0"/>
                </a:solidFill>
              </a:rPr>
              <a:t> </a:t>
            </a:r>
            <a:r>
              <a:rPr lang="ru-RU" sz="1000" b="1" dirty="0" err="1">
                <a:solidFill>
                  <a:srgbClr val="00B0F0"/>
                </a:solidFill>
              </a:rPr>
              <a:t>демократичної</a:t>
            </a:r>
            <a:r>
              <a:rPr lang="ru-RU" sz="1000" b="1" dirty="0">
                <a:solidFill>
                  <a:srgbClr val="00B0F0"/>
                </a:solidFill>
              </a:rPr>
              <a:t> державно-</a:t>
            </a:r>
            <a:r>
              <a:rPr lang="ru-RU" sz="1000" b="1" dirty="0" err="1">
                <a:solidFill>
                  <a:srgbClr val="00B0F0"/>
                </a:solidFill>
              </a:rPr>
              <a:t>громадської</a:t>
            </a:r>
            <a:r>
              <a:rPr lang="ru-RU" sz="1000" b="1" dirty="0">
                <a:solidFill>
                  <a:srgbClr val="00B0F0"/>
                </a:solidFill>
              </a:rPr>
              <a:t> </a:t>
            </a:r>
            <a:r>
              <a:rPr lang="ru-RU" sz="1000" b="1" dirty="0" err="1">
                <a:solidFill>
                  <a:srgbClr val="00B0F0"/>
                </a:solidFill>
              </a:rPr>
              <a:t>системи</a:t>
            </a:r>
            <a:r>
              <a:rPr lang="ru-RU" sz="1000" b="1" dirty="0">
                <a:solidFill>
                  <a:srgbClr val="00B0F0"/>
                </a:solidFill>
              </a:rPr>
              <a:t> </a:t>
            </a:r>
            <a:r>
              <a:rPr lang="ru-RU" sz="1000" b="1" dirty="0" err="1">
                <a:solidFill>
                  <a:srgbClr val="00B0F0"/>
                </a:solidFill>
              </a:rPr>
              <a:t>управління</a:t>
            </a:r>
            <a:r>
              <a:rPr lang="ru-RU" sz="1000" b="1" dirty="0">
                <a:solidFill>
                  <a:srgbClr val="00B0F0"/>
                </a:solidFill>
              </a:rPr>
              <a:t> </a:t>
            </a:r>
            <a:r>
              <a:rPr lang="ru-RU" sz="1000" b="1" dirty="0" err="1">
                <a:solidFill>
                  <a:srgbClr val="00B0F0"/>
                </a:solidFill>
              </a:rPr>
              <a:t>навчальним</a:t>
            </a:r>
            <a:r>
              <a:rPr lang="ru-RU" sz="1000" b="1" dirty="0">
                <a:solidFill>
                  <a:srgbClr val="00B0F0"/>
                </a:solidFill>
              </a:rPr>
              <a:t> закладом</a:t>
            </a:r>
          </a:p>
        </p:txBody>
      </p:sp>
      <p:sp>
        <p:nvSpPr>
          <p:cNvPr id="20" name="Овал 19"/>
          <p:cNvSpPr/>
          <p:nvPr/>
        </p:nvSpPr>
        <p:spPr>
          <a:xfrm>
            <a:off x="2438108" y="3014065"/>
            <a:ext cx="1989876" cy="1546537"/>
          </a:xfrm>
          <a:prstGeom prst="ellipse">
            <a:avLst/>
          </a:prstGeom>
          <a:solidFill>
            <a:schemeClr val="accent2"/>
          </a:solidFill>
          <a:ln>
            <a:solidFill>
              <a:srgbClr val="EF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solidFill>
                  <a:srgbClr val="7030A0"/>
                </a:solidFill>
              </a:rPr>
              <a:t>П</a:t>
            </a:r>
            <a:r>
              <a:rPr lang="ru-RU" sz="1100" b="1" dirty="0" err="1" smtClean="0">
                <a:solidFill>
                  <a:srgbClr val="7030A0"/>
                </a:solidFill>
              </a:rPr>
              <a:t>оєднання</a:t>
            </a:r>
            <a:r>
              <a:rPr lang="ru-RU" sz="1100" b="1" dirty="0" smtClean="0">
                <a:solidFill>
                  <a:srgbClr val="7030A0"/>
                </a:solidFill>
              </a:rPr>
              <a:t> </a:t>
            </a:r>
            <a:r>
              <a:rPr lang="ru-RU" sz="1100" b="1" dirty="0">
                <a:solidFill>
                  <a:srgbClr val="7030A0"/>
                </a:solidFill>
              </a:rPr>
              <a:t>державного і </a:t>
            </a:r>
            <a:r>
              <a:rPr lang="ru-RU" sz="1100" b="1" dirty="0" err="1">
                <a:solidFill>
                  <a:srgbClr val="7030A0"/>
                </a:solidFill>
              </a:rPr>
              <a:t>громадського</a:t>
            </a:r>
            <a:r>
              <a:rPr lang="ru-RU" sz="1100" b="1" dirty="0">
                <a:solidFill>
                  <a:srgbClr val="7030A0"/>
                </a:solidFill>
              </a:rPr>
              <a:t> контролю за </a:t>
            </a:r>
            <a:r>
              <a:rPr lang="ru-RU" sz="1100" b="1" dirty="0" err="1">
                <a:solidFill>
                  <a:srgbClr val="7030A0"/>
                </a:solidFill>
              </a:rPr>
              <a:t>прозорістю</a:t>
            </a:r>
            <a:r>
              <a:rPr lang="ru-RU" sz="1100" b="1" dirty="0">
                <a:solidFill>
                  <a:srgbClr val="7030A0"/>
                </a:solidFill>
              </a:rPr>
              <a:t> </a:t>
            </a:r>
            <a:r>
              <a:rPr lang="ru-RU" sz="1100" b="1" dirty="0" err="1">
                <a:solidFill>
                  <a:srgbClr val="7030A0"/>
                </a:solidFill>
              </a:rPr>
              <a:t>прийняття</a:t>
            </a:r>
            <a:r>
              <a:rPr lang="ru-RU" sz="1100" b="1" dirty="0">
                <a:solidFill>
                  <a:srgbClr val="7030A0"/>
                </a:solidFill>
              </a:rPr>
              <a:t> й </a:t>
            </a:r>
            <a:r>
              <a:rPr lang="ru-RU" sz="1100" b="1" dirty="0" err="1">
                <a:solidFill>
                  <a:srgbClr val="7030A0"/>
                </a:solidFill>
              </a:rPr>
              <a:t>виконання</a:t>
            </a:r>
            <a:r>
              <a:rPr lang="ru-RU" sz="1100" b="1" dirty="0">
                <a:solidFill>
                  <a:srgbClr val="7030A0"/>
                </a:solidFill>
              </a:rPr>
              <a:t> </a:t>
            </a:r>
            <a:r>
              <a:rPr lang="ru-RU" sz="1100" b="1" dirty="0" err="1">
                <a:solidFill>
                  <a:srgbClr val="7030A0"/>
                </a:solidFill>
              </a:rPr>
              <a:t>управлінських</a:t>
            </a:r>
            <a:r>
              <a:rPr lang="ru-RU" sz="1100" b="1" dirty="0">
                <a:solidFill>
                  <a:srgbClr val="7030A0"/>
                </a:solidFill>
              </a:rPr>
              <a:t> </a:t>
            </a:r>
            <a:r>
              <a:rPr lang="ru-RU" sz="1100" b="1" dirty="0" err="1">
                <a:solidFill>
                  <a:srgbClr val="7030A0"/>
                </a:solidFill>
              </a:rPr>
              <a:t>рішень</a:t>
            </a:r>
            <a:endParaRPr lang="ru-RU" sz="1100" b="1" dirty="0">
              <a:solidFill>
                <a:srgbClr val="7030A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34126" y="3014065"/>
            <a:ext cx="2089966" cy="15473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EF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rgbClr val="FF0000"/>
                </a:solidFill>
              </a:rPr>
              <a:t>З</a:t>
            </a:r>
            <a:r>
              <a:rPr lang="ru-RU" sz="1400" b="1" dirty="0" err="1" smtClean="0">
                <a:solidFill>
                  <a:srgbClr val="FF0000"/>
                </a:solidFill>
              </a:rPr>
              <a:t>провадження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колегіальної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етики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управлінської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діяльності</a:t>
            </a:r>
            <a:r>
              <a:rPr lang="ru-RU" sz="1400" b="1" dirty="0">
                <a:solidFill>
                  <a:srgbClr val="FF0000"/>
                </a:solidFill>
              </a:rPr>
              <a:t> директора</a:t>
            </a:r>
          </a:p>
        </p:txBody>
      </p:sp>
      <p:sp>
        <p:nvSpPr>
          <p:cNvPr id="22" name="Овал 21"/>
          <p:cNvSpPr/>
          <p:nvPr/>
        </p:nvSpPr>
        <p:spPr>
          <a:xfrm>
            <a:off x="6876256" y="2276872"/>
            <a:ext cx="2016224" cy="1691317"/>
          </a:xfrm>
          <a:prstGeom prst="ellipse">
            <a:avLst/>
          </a:prstGeom>
          <a:solidFill>
            <a:srgbClr val="FFFF00"/>
          </a:solidFill>
          <a:ln>
            <a:solidFill>
              <a:srgbClr val="EF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00B050"/>
                </a:solidFill>
              </a:rPr>
              <a:t>П</a:t>
            </a:r>
            <a:r>
              <a:rPr lang="ru-RU" sz="1600" b="1" dirty="0" err="1" smtClean="0">
                <a:solidFill>
                  <a:srgbClr val="00B050"/>
                </a:solidFill>
              </a:rPr>
              <a:t>ринципи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взаємоповаги</a:t>
            </a:r>
            <a:r>
              <a:rPr lang="ru-RU" sz="1600" b="1" dirty="0">
                <a:solidFill>
                  <a:srgbClr val="00B050"/>
                </a:solidFill>
              </a:rPr>
              <a:t> та </a:t>
            </a:r>
            <a:r>
              <a:rPr lang="ru-RU" sz="1600" b="1" dirty="0" err="1">
                <a:solidFill>
                  <a:srgbClr val="00B050"/>
                </a:solidFill>
              </a:rPr>
              <a:t>позитивної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мотивації</a:t>
            </a:r>
            <a:r>
              <a:rPr lang="ru-RU" sz="1600" b="1" dirty="0">
                <a:solidFill>
                  <a:srgbClr val="00B050"/>
                </a:solidFill>
              </a:rPr>
              <a:t>.</a:t>
            </a:r>
          </a:p>
          <a:p>
            <a:r>
              <a:rPr lang="ru-RU" sz="1100" dirty="0">
                <a:solidFill>
                  <a:srgbClr val="00B050"/>
                </a:solidFill>
              </a:rPr>
              <a:t/>
            </a:r>
            <a:br>
              <a:rPr lang="ru-RU" sz="1100" dirty="0">
                <a:solidFill>
                  <a:srgbClr val="00B050"/>
                </a:solidFill>
              </a:rPr>
            </a:b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9850" y="457011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B050"/>
                </a:solidFill>
                <a:latin typeface="Corsiva"/>
              </a:rPr>
              <a:t>Завдання</a:t>
            </a:r>
            <a:r>
              <a:rPr lang="ru-RU" sz="2800" b="1" dirty="0">
                <a:solidFill>
                  <a:srgbClr val="00B050"/>
                </a:solidFill>
                <a:latin typeface="Corsiva"/>
              </a:rPr>
              <a:t>   </a:t>
            </a:r>
            <a:r>
              <a:rPr lang="ru-RU" sz="2800" b="1" dirty="0" err="1">
                <a:solidFill>
                  <a:srgbClr val="00B050"/>
                </a:solidFill>
                <a:latin typeface="Corsiva"/>
              </a:rPr>
              <a:t>звітування</a:t>
            </a:r>
            <a:r>
              <a:rPr lang="ru-RU" sz="2800" b="1" dirty="0">
                <a:solidFill>
                  <a:srgbClr val="00B050"/>
                </a:solidFill>
                <a:latin typeface="Corsiva"/>
              </a:rPr>
              <a:t>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09333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b="1" dirty="0" err="1" smtClean="0">
                <a:latin typeface="Times New Roman" panose="02020603050405020304" pitchFamily="18" charset="0"/>
              </a:rPr>
              <a:t>забезпечити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прозорість</a:t>
            </a:r>
            <a:r>
              <a:rPr lang="ru-RU" b="1" dirty="0"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</a:rPr>
              <a:t>відкритість</a:t>
            </a:r>
            <a:r>
              <a:rPr lang="ru-RU" b="1" dirty="0">
                <a:latin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</a:rPr>
              <a:t>демократичність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управління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навчальним</a:t>
            </a:r>
            <a:r>
              <a:rPr lang="ru-RU" b="1" dirty="0">
                <a:latin typeface="Times New Roman" panose="02020603050405020304" pitchFamily="18" charset="0"/>
              </a:rPr>
              <a:t> закладом;</a:t>
            </a:r>
            <a:br>
              <a:rPr lang="ru-RU" b="1" dirty="0">
                <a:latin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</a:rPr>
              <a:t>стимулювати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вплив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громадськості</a:t>
            </a:r>
            <a:r>
              <a:rPr lang="ru-RU" b="1" dirty="0"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</a:rPr>
              <a:t>прийняття</a:t>
            </a:r>
            <a:r>
              <a:rPr lang="ru-RU" b="1" dirty="0">
                <a:latin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</a:rPr>
              <a:t>виконання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керівником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відповідних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рішень</a:t>
            </a:r>
            <a:r>
              <a:rPr lang="ru-RU" b="1" dirty="0">
                <a:latin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</a:rPr>
              <a:t>сфері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управління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навчальним</a:t>
            </a:r>
            <a:r>
              <a:rPr lang="ru-RU" b="1" dirty="0">
                <a:latin typeface="Times New Roman" panose="02020603050405020304" pitchFamily="18" charset="0"/>
              </a:rPr>
              <a:t> закладом</a:t>
            </a:r>
            <a:r>
              <a:rPr lang="ru-RU" sz="1600" b="1" dirty="0">
                <a:latin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55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  <a:latin typeface="Corsiva"/>
              </a:rPr>
              <a:t>Організовували</a:t>
            </a:r>
            <a:r>
              <a:rPr lang="ru-RU" b="1" dirty="0">
                <a:solidFill>
                  <a:srgbClr val="7030A0"/>
                </a:solidFill>
                <a:latin typeface="Corsiva"/>
              </a:rPr>
              <a:t> і провели: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Arial Black" panose="020B0A04020102020204" pitchFamily="34" charset="0"/>
              </a:rPr>
              <a:t>ОН-ЛАЙН </a:t>
            </a:r>
            <a:r>
              <a:rPr lang="ru-RU" sz="1600" b="1" dirty="0" err="1">
                <a:latin typeface="Arial Black" panose="020B0A04020102020204" pitchFamily="34" charset="0"/>
              </a:rPr>
              <a:t>в</a:t>
            </a:r>
            <a:r>
              <a:rPr lang="ru-RU" sz="1600" b="1" dirty="0" err="1" smtClean="0">
                <a:latin typeface="Arial Black" panose="020B0A04020102020204" pitchFamily="34" charset="0"/>
              </a:rPr>
              <a:t>иставку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дитячих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малюнків</a:t>
            </a:r>
            <a:r>
              <a:rPr lang="ru-RU" sz="1600" b="1" dirty="0">
                <a:latin typeface="Arial Black" panose="020B0A04020102020204" pitchFamily="34" charset="0"/>
              </a:rPr>
              <a:t> на </a:t>
            </a:r>
            <a:r>
              <a:rPr lang="ru-RU" sz="1600" b="1" dirty="0" err="1">
                <a:latin typeface="Arial Black" panose="020B0A04020102020204" pitchFamily="34" charset="0"/>
              </a:rPr>
              <a:t>екологічну</a:t>
            </a:r>
            <a:r>
              <a:rPr lang="ru-RU" sz="1600" b="1" dirty="0">
                <a:latin typeface="Arial Black" panose="020B0A04020102020204" pitchFamily="34" charset="0"/>
              </a:rPr>
              <a:t> тему 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«</a:t>
            </a:r>
            <a:r>
              <a:rPr lang="ru-RU" sz="1600" b="1" dirty="0" err="1">
                <a:latin typeface="Arial Black" panose="020B0A04020102020204" pitchFamily="34" charset="0"/>
              </a:rPr>
              <a:t>Збережемо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рідний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дім</a:t>
            </a:r>
            <a:r>
              <a:rPr lang="ru-RU" sz="1600" b="1" dirty="0">
                <a:latin typeface="Arial Black" panose="020B0A04020102020204" pitchFamily="34" charset="0"/>
              </a:rPr>
              <a:t> - буде </a:t>
            </a:r>
            <a:r>
              <a:rPr lang="ru-RU" sz="1600" b="1" dirty="0" err="1">
                <a:latin typeface="Arial Black" panose="020B0A04020102020204" pitchFamily="34" charset="0"/>
              </a:rPr>
              <a:t>жити</a:t>
            </a:r>
            <a:r>
              <a:rPr lang="ru-RU" sz="1600" b="1" dirty="0">
                <a:latin typeface="Arial Black" panose="020B0A04020102020204" pitchFamily="34" charset="0"/>
              </a:rPr>
              <a:t> добре </a:t>
            </a:r>
            <a:r>
              <a:rPr lang="ru-RU" sz="1600" b="1" dirty="0" err="1">
                <a:latin typeface="Arial Black" panose="020B0A04020102020204" pitchFamily="34" charset="0"/>
              </a:rPr>
              <a:t>всім</a:t>
            </a:r>
            <a:r>
              <a:rPr lang="ru-RU" sz="1600" b="1" dirty="0">
                <a:latin typeface="Arial Black" panose="020B0A04020102020204" pitchFamily="34" charset="0"/>
              </a:rPr>
              <a:t>»</a:t>
            </a:r>
          </a:p>
          <a:p>
            <a:r>
              <a:rPr lang="ru-RU" sz="1600" b="1" dirty="0">
                <a:latin typeface="Arial Black" panose="020B0A04020102020204" pitchFamily="34" charset="0"/>
              </a:rPr>
              <a:t>- </a:t>
            </a:r>
            <a:r>
              <a:rPr lang="ru-RU" sz="1600" b="1" dirty="0" err="1">
                <a:latin typeface="Arial Black" panose="020B0A04020102020204" pitchFamily="34" charset="0"/>
              </a:rPr>
              <a:t>Акцію</a:t>
            </a:r>
            <a:r>
              <a:rPr lang="ru-RU" sz="1600" b="1" dirty="0">
                <a:latin typeface="Arial Black" panose="020B0A04020102020204" pitchFamily="34" charset="0"/>
              </a:rPr>
              <a:t>  «</a:t>
            </a:r>
            <a:r>
              <a:rPr lang="ru-RU" sz="1600" b="1" dirty="0" err="1">
                <a:latin typeface="Arial Black" panose="020B0A04020102020204" pitchFamily="34" charset="0"/>
              </a:rPr>
              <a:t>Діти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України</a:t>
            </a:r>
            <a:r>
              <a:rPr lang="ru-RU" sz="1600" b="1" dirty="0">
                <a:latin typeface="Arial Black" panose="020B0A04020102020204" pitchFamily="34" charset="0"/>
              </a:rPr>
              <a:t> за мир!»</a:t>
            </a:r>
          </a:p>
          <a:p>
            <a:r>
              <a:rPr lang="ru-RU" sz="1600" b="1" dirty="0">
                <a:latin typeface="Arial Black" panose="020B0A04020102020204" pitchFamily="34" charset="0"/>
              </a:rPr>
              <a:t>- </a:t>
            </a:r>
            <a:r>
              <a:rPr lang="ru-RU" sz="1600" b="1" dirty="0" err="1">
                <a:latin typeface="Arial Black" panose="020B0A04020102020204" pitchFamily="34" charset="0"/>
              </a:rPr>
              <a:t>Акцію</a:t>
            </a:r>
            <a:r>
              <a:rPr lang="ru-RU" sz="1600" b="1" dirty="0">
                <a:latin typeface="Arial Black" panose="020B0A04020102020204" pitchFamily="34" charset="0"/>
              </a:rPr>
              <a:t> з </a:t>
            </a:r>
            <a:r>
              <a:rPr lang="ru-RU" sz="1600" b="1" dirty="0" err="1">
                <a:latin typeface="Arial Black" panose="020B0A04020102020204" pitchFamily="34" charset="0"/>
              </a:rPr>
              <a:t>виготовлення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новорічної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іграшки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власноруч</a:t>
            </a:r>
            <a:r>
              <a:rPr lang="ru-RU" sz="1600" b="1" dirty="0">
                <a:latin typeface="Arial Black" panose="020B0A04020102020204" pitchFamily="34" charset="0"/>
              </a:rPr>
              <a:t> "</a:t>
            </a:r>
            <a:r>
              <a:rPr lang="ru-RU" sz="1600" b="1" dirty="0" err="1">
                <a:latin typeface="Arial Black" panose="020B0A04020102020204" pitchFamily="34" charset="0"/>
              </a:rPr>
              <a:t>Казкові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мрії</a:t>
            </a:r>
            <a:r>
              <a:rPr lang="ru-RU" sz="1600" b="1" dirty="0">
                <a:latin typeface="Arial Black" panose="020B0A04020102020204" pitchFamily="34" charset="0"/>
              </a:rPr>
              <a:t>" (</a:t>
            </a:r>
            <a:r>
              <a:rPr lang="ru-RU" sz="1600" b="1" dirty="0" err="1">
                <a:latin typeface="Arial Black" panose="020B0A04020102020204" pitchFamily="34" charset="0"/>
              </a:rPr>
              <a:t>цікаве</a:t>
            </a:r>
            <a:r>
              <a:rPr lang="ru-RU" sz="1600" b="1" dirty="0">
                <a:latin typeface="Arial Black" panose="020B0A04020102020204" pitchFamily="34" charset="0"/>
              </a:rPr>
              <a:t> з простого).</a:t>
            </a:r>
          </a:p>
          <a:p>
            <a:r>
              <a:rPr lang="ru-RU" sz="1600" b="1" dirty="0">
                <a:latin typeface="Arial Black" panose="020B0A04020102020204" pitchFamily="34" charset="0"/>
              </a:rPr>
              <a:t>- </a:t>
            </a:r>
            <a:r>
              <a:rPr lang="ru-RU" sz="1600" b="1" dirty="0" err="1">
                <a:latin typeface="Arial Black" panose="020B0A04020102020204" pitchFamily="34" charset="0"/>
              </a:rPr>
              <a:t>Благодійну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акцію</a:t>
            </a:r>
            <a:r>
              <a:rPr lang="ru-RU" sz="1600" b="1" dirty="0">
                <a:latin typeface="Arial Black" panose="020B0A04020102020204" pitchFamily="34" charset="0"/>
              </a:rPr>
              <a:t> «</a:t>
            </a:r>
            <a:r>
              <a:rPr lang="ru-RU" sz="1600" b="1" dirty="0" err="1">
                <a:latin typeface="Arial Black" panose="020B0A04020102020204" pitchFamily="34" charset="0"/>
              </a:rPr>
              <a:t>Допоможи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безпритульним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тваринам</a:t>
            </a:r>
            <a:r>
              <a:rPr lang="ru-RU" sz="1600" b="1" dirty="0">
                <a:latin typeface="Arial Black" panose="020B0A04020102020204" pitchFamily="34" charset="0"/>
              </a:rPr>
              <a:t>».</a:t>
            </a:r>
          </a:p>
          <a:p>
            <a:r>
              <a:rPr lang="ru-RU" sz="1600" b="1" dirty="0">
                <a:latin typeface="Arial Black" panose="020B0A04020102020204" pitchFamily="34" charset="0"/>
              </a:rPr>
              <a:t>- </a:t>
            </a:r>
            <a:r>
              <a:rPr lang="ru-RU" sz="1600" b="1" dirty="0" err="1">
                <a:latin typeface="Arial Black" panose="020B0A04020102020204" pitchFamily="34" charset="0"/>
              </a:rPr>
              <a:t>Долучилися</a:t>
            </a:r>
            <a:r>
              <a:rPr lang="ru-RU" sz="1600" b="1" dirty="0">
                <a:latin typeface="Arial Black" panose="020B0A04020102020204" pitchFamily="34" charset="0"/>
              </a:rPr>
              <a:t> до </a:t>
            </a:r>
            <a:r>
              <a:rPr lang="ru-RU" sz="1600" b="1" dirty="0" err="1">
                <a:latin typeface="Arial Black" panose="020B0A04020102020204" pitchFamily="34" charset="0"/>
              </a:rPr>
              <a:t>Всеукраїнського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флешмобу</a:t>
            </a:r>
            <a:r>
              <a:rPr lang="ru-RU" sz="1600" b="1" dirty="0">
                <a:latin typeface="Arial Black" panose="020B0A04020102020204" pitchFamily="34" charset="0"/>
              </a:rPr>
              <a:t> «</a:t>
            </a:r>
            <a:r>
              <a:rPr lang="ru-RU" sz="1600" b="1" dirty="0" err="1">
                <a:latin typeface="Arial Black" panose="020B0A04020102020204" pitchFamily="34" charset="0"/>
              </a:rPr>
              <a:t>Дитинство</a:t>
            </a:r>
            <a:r>
              <a:rPr lang="ru-RU" sz="1600" b="1" dirty="0">
                <a:latin typeface="Arial Black" panose="020B0A04020102020204" pitchFamily="34" charset="0"/>
              </a:rPr>
              <a:t> без </a:t>
            </a:r>
            <a:r>
              <a:rPr lang="ru-RU" sz="1600" b="1" dirty="0" err="1">
                <a:latin typeface="Arial Black" panose="020B0A04020102020204" pitchFamily="34" charset="0"/>
              </a:rPr>
              <a:t>війни</a:t>
            </a:r>
            <a:r>
              <a:rPr lang="ru-RU" sz="1600" b="1" dirty="0">
                <a:latin typeface="Arial Black" panose="020B0A04020102020204" pitchFamily="34" charset="0"/>
              </a:rPr>
              <a:t>»</a:t>
            </a:r>
          </a:p>
          <a:p>
            <a:r>
              <a:rPr lang="ru-RU" sz="1600" b="1" dirty="0">
                <a:latin typeface="Arial Black" panose="020B0A04020102020204" pitchFamily="34" charset="0"/>
              </a:rPr>
              <a:t>- </a:t>
            </a:r>
            <a:r>
              <a:rPr lang="ru-RU" sz="1600" b="1" dirty="0" err="1">
                <a:latin typeface="Arial Black" panose="020B0A04020102020204" pitchFamily="34" charset="0"/>
              </a:rPr>
              <a:t>Долучилися</a:t>
            </a:r>
            <a:r>
              <a:rPr lang="ru-RU" sz="1600" b="1" dirty="0">
                <a:latin typeface="Arial Black" panose="020B0A04020102020204" pitchFamily="34" charset="0"/>
              </a:rPr>
              <a:t> до </a:t>
            </a:r>
            <a:r>
              <a:rPr lang="ru-RU" sz="1600" b="1" dirty="0" err="1">
                <a:latin typeface="Arial Black" panose="020B0A04020102020204" pitchFamily="34" charset="0"/>
              </a:rPr>
              <a:t>тихої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акції</a:t>
            </a:r>
            <a:r>
              <a:rPr lang="ru-RU" sz="1600" b="1" dirty="0">
                <a:latin typeface="Arial Black" panose="020B0A04020102020204" pitchFamily="34" charset="0"/>
              </a:rPr>
              <a:t> «</a:t>
            </a:r>
            <a:r>
              <a:rPr lang="ru-RU" sz="1600" b="1" dirty="0" err="1">
                <a:latin typeface="Arial Black" panose="020B0A04020102020204" pitchFamily="34" charset="0"/>
              </a:rPr>
              <a:t>Ангели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пам’яті</a:t>
            </a:r>
            <a:r>
              <a:rPr lang="ru-RU" sz="1600" b="1" dirty="0">
                <a:latin typeface="Arial Black" panose="020B0A04020102020204" pitchFamily="34" charset="0"/>
              </a:rPr>
              <a:t>»</a:t>
            </a:r>
          </a:p>
          <a:p>
            <a:r>
              <a:rPr lang="ru-RU" sz="1600" b="1" dirty="0">
                <a:latin typeface="Arial Black" panose="020B0A04020102020204" pitchFamily="34" charset="0"/>
              </a:rPr>
              <a:t>-  </a:t>
            </a:r>
            <a:r>
              <a:rPr lang="ru-RU" sz="1600" b="1" dirty="0" err="1">
                <a:latin typeface="Arial Black" panose="020B0A04020102020204" pitchFamily="34" charset="0"/>
              </a:rPr>
              <a:t>Флешмоб</a:t>
            </a:r>
            <a:r>
              <a:rPr lang="ru-RU" sz="1600" b="1" dirty="0">
                <a:latin typeface="Arial Black" panose="020B0A04020102020204" pitchFamily="34" charset="0"/>
              </a:rPr>
              <a:t> "У </a:t>
            </a:r>
            <a:r>
              <a:rPr lang="ru-RU" sz="1600" b="1" dirty="0" err="1">
                <a:latin typeface="Arial Black" panose="020B0A04020102020204" pitchFamily="34" charset="0"/>
              </a:rPr>
              <a:t>здоров'ї</a:t>
            </a:r>
            <a:r>
              <a:rPr lang="ru-RU" sz="1600" b="1" dirty="0">
                <a:latin typeface="Arial Black" panose="020B0A04020102020204" pitchFamily="34" charset="0"/>
              </a:rPr>
              <a:t> - сила. </a:t>
            </a:r>
            <a:r>
              <a:rPr lang="ru-RU" sz="1600" b="1" dirty="0" err="1">
                <a:latin typeface="Arial Black" panose="020B0A04020102020204" pitchFamily="34" charset="0"/>
              </a:rPr>
              <a:t>Оздоровчий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забіг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навколо</a:t>
            </a:r>
            <a:r>
              <a:rPr lang="ru-RU" sz="1600" b="1" dirty="0">
                <a:latin typeface="Arial Black" panose="020B0A04020102020204" pitchFamily="34" charset="0"/>
              </a:rPr>
              <a:t> ЗДО".</a:t>
            </a:r>
          </a:p>
          <a:p>
            <a:r>
              <a:rPr lang="ru-RU" sz="1600" b="1" dirty="0">
                <a:latin typeface="Arial Black" panose="020B0A04020102020204" pitchFamily="34" charset="0"/>
              </a:rPr>
              <a:t>- </a:t>
            </a:r>
            <a:r>
              <a:rPr lang="ru-RU" sz="1600" b="1" dirty="0" err="1">
                <a:latin typeface="Arial Black" panose="020B0A04020102020204" pitchFamily="34" charset="0"/>
              </a:rPr>
              <a:t>Великодню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акцію</a:t>
            </a:r>
            <a:r>
              <a:rPr lang="ru-RU" sz="1600" b="1" dirty="0">
                <a:latin typeface="Arial Black" panose="020B0A04020102020204" pitchFamily="34" charset="0"/>
              </a:rPr>
              <a:t>  "</a:t>
            </a:r>
            <a:r>
              <a:rPr lang="ru-RU" sz="1600" b="1" dirty="0" err="1">
                <a:latin typeface="Arial Black" panose="020B0A04020102020204" pitchFamily="34" charset="0"/>
              </a:rPr>
              <a:t>Прикрасимо</a:t>
            </a:r>
            <a:r>
              <a:rPr lang="ru-RU" sz="1600" b="1" dirty="0">
                <a:latin typeface="Arial Black" panose="020B0A04020102020204" pitchFamily="34" charset="0"/>
              </a:rPr>
              <a:t> дерево - Перемоги".</a:t>
            </a:r>
          </a:p>
          <a:p>
            <a:r>
              <a:rPr lang="ru-RU" sz="1600" b="1" dirty="0">
                <a:latin typeface="Arial Black" panose="020B0A04020102020204" pitchFamily="34" charset="0"/>
              </a:rPr>
              <a:t>- </a:t>
            </a:r>
            <a:r>
              <a:rPr lang="ru-RU" sz="1600" b="1" dirty="0" err="1">
                <a:latin typeface="Arial Black" panose="020B0A04020102020204" pitchFamily="34" charset="0"/>
              </a:rPr>
              <a:t>Мистецьку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акцію</a:t>
            </a:r>
            <a:r>
              <a:rPr lang="ru-RU" sz="1600" b="1" dirty="0">
                <a:latin typeface="Arial Black" panose="020B0A04020102020204" pitchFamily="34" charset="0"/>
              </a:rPr>
              <a:t> "</a:t>
            </a:r>
            <a:r>
              <a:rPr lang="ru-RU" sz="1600" b="1" dirty="0" err="1">
                <a:latin typeface="Arial Black" panose="020B0A04020102020204" pitchFamily="34" charset="0"/>
              </a:rPr>
              <a:t>Великодній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оберіг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захиснику</a:t>
            </a:r>
            <a:r>
              <a:rPr lang="ru-RU" sz="1600" b="1" dirty="0">
                <a:latin typeface="Arial Black" panose="020B0A04020102020204" pitchFamily="34" charset="0"/>
              </a:rPr>
              <a:t>"</a:t>
            </a:r>
          </a:p>
          <a:p>
            <a:r>
              <a:rPr lang="ru-RU" sz="1600" b="1" dirty="0">
                <a:latin typeface="Arial Black" panose="020B0A04020102020204" pitchFamily="34" charset="0"/>
              </a:rPr>
              <a:t>- </a:t>
            </a:r>
            <a:r>
              <a:rPr lang="ru-RU" sz="1600" b="1" dirty="0" err="1">
                <a:latin typeface="Arial Black" panose="020B0A04020102020204" pitchFamily="34" charset="0"/>
              </a:rPr>
              <a:t>Виготовили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пам'ятки</a:t>
            </a:r>
            <a:r>
              <a:rPr lang="ru-RU" sz="1600" b="1" dirty="0">
                <a:latin typeface="Arial Black" panose="020B0A04020102020204" pitchFamily="34" charset="0"/>
              </a:rPr>
              <a:t> з </a:t>
            </a:r>
            <a:r>
              <a:rPr lang="ru-RU" sz="1600" b="1" dirty="0" err="1">
                <a:latin typeface="Arial Black" panose="020B0A04020102020204" pitchFamily="34" charset="0"/>
              </a:rPr>
              <a:t>патріотичного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виховання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latin typeface="Arial Black" panose="020B0A04020102020204" pitchFamily="34" charset="0"/>
              </a:rPr>
              <a:t>«</a:t>
            </a:r>
            <a:r>
              <a:rPr lang="ru-RU" sz="1600" b="1" dirty="0" err="1" smtClean="0">
                <a:latin typeface="Arial Black" panose="020B0A04020102020204" pitchFamily="34" charset="0"/>
              </a:rPr>
              <a:t>Лозова</a:t>
            </a:r>
            <a:r>
              <a:rPr lang="ru-RU" sz="1600" b="1" dirty="0" smtClean="0">
                <a:latin typeface="Arial Black" panose="020B0A04020102020204" pitchFamily="34" charset="0"/>
              </a:rPr>
              <a:t>– </a:t>
            </a:r>
            <a:r>
              <a:rPr lang="ru-RU" sz="1600" b="1" dirty="0" err="1">
                <a:latin typeface="Arial Black" panose="020B0A04020102020204" pitchFamily="34" charset="0"/>
              </a:rPr>
              <a:t>місто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патріотів</a:t>
            </a:r>
            <a:r>
              <a:rPr lang="ru-RU" sz="1600" b="1" dirty="0">
                <a:latin typeface="Arial Black" panose="020B0A04020102020204" pitchFamily="34" charset="0"/>
              </a:rPr>
              <a:t>»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Black" panose="020B0A04020102020204" pitchFamily="34" charset="0"/>
              </a:rPr>
              <a:t>До </a:t>
            </a:r>
            <a:r>
              <a:rPr lang="ru-RU" sz="1600" b="1" dirty="0" err="1">
                <a:latin typeface="Arial Black" panose="020B0A04020102020204" pitchFamily="34" charset="0"/>
              </a:rPr>
              <a:t>Міжнародного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деня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рідної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мови</a:t>
            </a:r>
            <a:r>
              <a:rPr lang="ru-RU" sz="1600" b="1" dirty="0">
                <a:latin typeface="Arial Black" panose="020B0A04020102020204" pitchFamily="34" charset="0"/>
              </a:rPr>
              <a:t>. </a:t>
            </a:r>
            <a:r>
              <a:rPr lang="ru-RU" sz="1600" b="1" dirty="0" err="1" smtClean="0">
                <a:latin typeface="Arial Black" panose="020B0A04020102020204" pitchFamily="34" charset="0"/>
              </a:rPr>
              <a:t>підготували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  <a:r>
              <a:rPr lang="ru-RU" sz="1600" b="1" dirty="0">
                <a:latin typeface="Arial Black" panose="020B0A04020102020204" pitchFamily="34" charset="0"/>
              </a:rPr>
              <a:t>та провели </a:t>
            </a:r>
            <a:r>
              <a:rPr lang="ru-RU" sz="1600" b="1" dirty="0" err="1" smtClean="0">
                <a:latin typeface="Arial Black" panose="020B0A04020102020204" pitchFamily="34" charset="0"/>
              </a:rPr>
              <a:t>тематичні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  <a:r>
              <a:rPr lang="ru-RU" sz="1600" b="1" dirty="0" err="1" smtClean="0">
                <a:latin typeface="Arial Black" panose="020B0A04020102020204" pitchFamily="34" charset="0"/>
              </a:rPr>
              <a:t>заняття</a:t>
            </a:r>
            <a:r>
              <a:rPr lang="ru-RU" sz="1600" b="1" dirty="0" smtClean="0">
                <a:latin typeface="Arial Black" panose="020B0A04020102020204" pitchFamily="34" charset="0"/>
              </a:rPr>
              <a:t> для </a:t>
            </a:r>
            <a:r>
              <a:rPr lang="ru-RU" sz="1600" b="1" dirty="0">
                <a:latin typeface="Arial Black" panose="020B0A04020102020204" pitchFamily="34" charset="0"/>
              </a:rPr>
              <a:t>старших </a:t>
            </a:r>
            <a:r>
              <a:rPr lang="ru-RU" sz="1600" b="1" dirty="0" err="1">
                <a:latin typeface="Arial Black" panose="020B0A04020102020204" pitchFamily="34" charset="0"/>
              </a:rPr>
              <a:t>дошкільників</a:t>
            </a:r>
            <a:r>
              <a:rPr lang="ru-RU" sz="1600" b="1" dirty="0">
                <a:latin typeface="Arial Black" panose="020B0A04020102020204" pitchFamily="34" charset="0"/>
              </a:rPr>
              <a:t> "</a:t>
            </a:r>
            <a:r>
              <a:rPr lang="ru-RU" sz="1600" b="1" dirty="0" err="1">
                <a:latin typeface="Arial Black" panose="020B0A04020102020204" pitchFamily="34" charset="0"/>
              </a:rPr>
              <a:t>Знавці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української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мови</a:t>
            </a:r>
            <a:r>
              <a:rPr lang="ru-RU" sz="1600" b="1" dirty="0">
                <a:latin typeface="Arial Black" panose="020B0A04020102020204" pitchFamily="34" charset="0"/>
              </a:rPr>
              <a:t>»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Arial Black" panose="020B0A04020102020204" pitchFamily="34" charset="0"/>
              </a:rPr>
              <a:t>Долучились</a:t>
            </a:r>
            <a:r>
              <a:rPr lang="ru-RU" sz="1600" b="1" dirty="0">
                <a:latin typeface="Arial Black" panose="020B0A04020102020204" pitchFamily="34" charset="0"/>
              </a:rPr>
              <a:t> до </a:t>
            </a:r>
            <a:r>
              <a:rPr lang="ru-RU" sz="1600" b="1" dirty="0" err="1">
                <a:latin typeface="Arial Black" panose="020B0A04020102020204" pitchFamily="34" charset="0"/>
              </a:rPr>
              <a:t>проведення</a:t>
            </a:r>
            <a:r>
              <a:rPr lang="ru-RU" sz="1600" b="1" dirty="0">
                <a:latin typeface="Arial Black" panose="020B0A04020102020204" pitchFamily="34" charset="0"/>
              </a:rPr>
              <a:t> Глобального </a:t>
            </a:r>
            <a:r>
              <a:rPr lang="ru-RU" sz="1600" b="1" dirty="0" err="1">
                <a:latin typeface="Arial Black" panose="020B0A04020102020204" pitchFamily="34" charset="0"/>
              </a:rPr>
              <a:t>тижня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безпеки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дорожнього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руху</a:t>
            </a:r>
            <a:r>
              <a:rPr lang="ru-RU" sz="1600" b="1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51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4624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rsiva"/>
              </a:rPr>
              <a:t>Про </a:t>
            </a:r>
            <a:r>
              <a:rPr lang="ru-RU" b="1" dirty="0" err="1">
                <a:solidFill>
                  <a:srgbClr val="7030A0"/>
                </a:solidFill>
                <a:latin typeface="Corsiva"/>
              </a:rPr>
              <a:t>соціальний</a:t>
            </a:r>
            <a:r>
              <a:rPr lang="ru-RU" b="1" dirty="0">
                <a:solidFill>
                  <a:srgbClr val="7030A0"/>
                </a:solidFill>
                <a:latin typeface="Corsiva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orsiva"/>
              </a:rPr>
              <a:t>захист</a:t>
            </a:r>
            <a:r>
              <a:rPr lang="ru-RU" b="1" dirty="0">
                <a:solidFill>
                  <a:srgbClr val="7030A0"/>
                </a:solidFill>
                <a:latin typeface="Corsiva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Corsiva"/>
              </a:rPr>
              <a:t>збереження</a:t>
            </a:r>
            <a:r>
              <a:rPr lang="ru-RU" b="1" dirty="0">
                <a:solidFill>
                  <a:srgbClr val="7030A0"/>
                </a:solidFill>
                <a:latin typeface="Corsiva"/>
              </a:rPr>
              <a:t> та </a:t>
            </a:r>
            <a:r>
              <a:rPr lang="ru-RU" b="1" dirty="0" err="1">
                <a:solidFill>
                  <a:srgbClr val="7030A0"/>
                </a:solidFill>
                <a:latin typeface="Corsiva"/>
              </a:rPr>
              <a:t>зміцнення</a:t>
            </a:r>
            <a:r>
              <a:rPr lang="ru-RU" b="1" dirty="0">
                <a:solidFill>
                  <a:srgbClr val="7030A0"/>
                </a:solidFill>
                <a:latin typeface="Corsiva"/>
              </a:rPr>
              <a:t> </a:t>
            </a:r>
            <a:endParaRPr lang="ru-RU" dirty="0"/>
          </a:p>
          <a:p>
            <a:pPr algn="ctr"/>
            <a:r>
              <a:rPr lang="ru-RU" b="1" dirty="0" err="1">
                <a:solidFill>
                  <a:srgbClr val="7030A0"/>
                </a:solidFill>
                <a:latin typeface="Corsiva"/>
              </a:rPr>
              <a:t>здоров'я</a:t>
            </a:r>
            <a:r>
              <a:rPr lang="ru-RU" b="1" dirty="0">
                <a:solidFill>
                  <a:srgbClr val="7030A0"/>
                </a:solidFill>
                <a:latin typeface="Corsiva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orsiva"/>
              </a:rPr>
              <a:t>дітей</a:t>
            </a:r>
            <a:r>
              <a:rPr lang="ru-RU" b="1" dirty="0">
                <a:solidFill>
                  <a:srgbClr val="7030A0"/>
                </a:solidFill>
                <a:latin typeface="Corsiva"/>
              </a:rPr>
              <a:t> та </a:t>
            </a:r>
            <a:r>
              <a:rPr lang="ru-RU" b="1" dirty="0" err="1">
                <a:solidFill>
                  <a:srgbClr val="7030A0"/>
                </a:solidFill>
                <a:latin typeface="Corsiva"/>
              </a:rPr>
              <a:t>працівників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897" y="105273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</a:rPr>
              <a:t>Згідно</a:t>
            </a:r>
            <a:r>
              <a:rPr lang="ru-RU" b="1" dirty="0">
                <a:latin typeface="Times New Roman" panose="02020603050405020304" pitchFamily="18" charset="0"/>
              </a:rPr>
              <a:t> ст.23 Закону </a:t>
            </a:r>
            <a:r>
              <a:rPr lang="ru-RU" b="1" dirty="0" err="1">
                <a:latin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</a:rPr>
              <a:t> «Про </a:t>
            </a:r>
            <a:r>
              <a:rPr lang="ru-RU" b="1" dirty="0" err="1">
                <a:latin typeface="Times New Roman" panose="02020603050405020304" pitchFamily="18" charset="0"/>
              </a:rPr>
              <a:t>освіту</a:t>
            </a:r>
            <a:r>
              <a:rPr lang="ru-RU" b="1" dirty="0">
                <a:latin typeface="Times New Roman" panose="02020603050405020304" pitchFamily="18" charset="0"/>
              </a:rPr>
              <a:t>» заклад </a:t>
            </a:r>
            <a:r>
              <a:rPr lang="ru-RU" b="1" dirty="0" err="1">
                <a:latin typeface="Times New Roman" panose="02020603050405020304" pitchFamily="18" charset="0"/>
              </a:rPr>
              <a:t>дошкільної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забезпечує</a:t>
            </a:r>
            <a:r>
              <a:rPr lang="ru-RU" b="1" dirty="0">
                <a:latin typeface="Times New Roman" panose="02020603050405020304" pitchFamily="18" charset="0"/>
              </a:rPr>
              <a:t> право </a:t>
            </a:r>
            <a:r>
              <a:rPr lang="ru-RU" b="1" dirty="0" err="1">
                <a:latin typeface="Times New Roman" panose="02020603050405020304" pitchFamily="18" charset="0"/>
              </a:rPr>
              <a:t>дитини</a:t>
            </a:r>
            <a:r>
              <a:rPr lang="ru-RU" b="1" dirty="0"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</a:rPr>
              <a:t>охорону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здоров’я</a:t>
            </a:r>
            <a:r>
              <a:rPr lang="ru-RU" b="1" dirty="0">
                <a:latin typeface="Times New Roman" panose="02020603050405020304" pitchFamily="18" charset="0"/>
              </a:rPr>
              <a:t>, здоровий </a:t>
            </a:r>
            <a:r>
              <a:rPr lang="ru-RU" b="1" dirty="0" err="1">
                <a:latin typeface="Times New Roman" panose="02020603050405020304" pitchFamily="18" charset="0"/>
              </a:rPr>
              <a:t>спосіб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життя</a:t>
            </a:r>
            <a:r>
              <a:rPr lang="ru-RU" b="1" dirty="0">
                <a:latin typeface="Times New Roman" panose="02020603050405020304" pitchFamily="18" charset="0"/>
              </a:rPr>
              <a:t> через </a:t>
            </a:r>
            <a:r>
              <a:rPr lang="ru-RU" b="1" dirty="0" err="1">
                <a:latin typeface="Times New Roman" panose="02020603050405020304" pitchFamily="18" charset="0"/>
              </a:rPr>
              <a:t>створення</a:t>
            </a:r>
            <a:r>
              <a:rPr lang="ru-RU" b="1" dirty="0">
                <a:latin typeface="Times New Roman" panose="02020603050405020304" pitchFamily="18" charset="0"/>
              </a:rPr>
              <a:t> умов для </a:t>
            </a:r>
            <a:r>
              <a:rPr lang="ru-RU" b="1" dirty="0" err="1">
                <a:latin typeface="Times New Roman" panose="02020603050405020304" pitchFamily="18" charset="0"/>
              </a:rPr>
              <a:t>безпечного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нешкідливого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утримання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дітей</a:t>
            </a:r>
            <a:r>
              <a:rPr lang="ru-RU" b="1" dirty="0">
                <a:latin typeface="Times New Roman" panose="02020603050405020304" pitchFamily="18" charset="0"/>
              </a:rPr>
              <a:t>. </a:t>
            </a:r>
            <a:endParaRPr lang="ru-RU" b="1" dirty="0"/>
          </a:p>
          <a:p>
            <a:pPr algn="just"/>
            <a:r>
              <a:rPr lang="ru-RU" b="1" dirty="0" err="1">
                <a:latin typeface="Times New Roman" panose="02020603050405020304" pitchFamily="18" charset="0"/>
              </a:rPr>
              <a:t>Ця</a:t>
            </a:r>
            <a:r>
              <a:rPr lang="ru-RU" b="1" dirty="0">
                <a:latin typeface="Times New Roman" panose="02020603050405020304" pitchFamily="18" charset="0"/>
              </a:rPr>
              <a:t> робота </a:t>
            </a:r>
            <a:r>
              <a:rPr lang="ru-RU" b="1" dirty="0" err="1">
                <a:latin typeface="Times New Roman" panose="02020603050405020304" pitchFamily="18" charset="0"/>
              </a:rPr>
              <a:t>ведеться</a:t>
            </a:r>
            <a:r>
              <a:rPr lang="ru-RU" b="1" dirty="0">
                <a:latin typeface="Times New Roman" panose="02020603050405020304" pitchFamily="18" charset="0"/>
              </a:rPr>
              <a:t> в таких </a:t>
            </a:r>
            <a:r>
              <a:rPr lang="ru-RU" b="1" dirty="0" err="1">
                <a:latin typeface="Times New Roman" panose="02020603050405020304" pitchFamily="18" charset="0"/>
              </a:rPr>
              <a:t>напрямках</a:t>
            </a:r>
            <a:r>
              <a:rPr lang="ru-RU" b="1" dirty="0">
                <a:latin typeface="Times New Roman" panose="02020603050405020304" pitchFamily="18" charset="0"/>
              </a:rPr>
              <a:t>: </a:t>
            </a:r>
            <a:endParaRPr lang="ru-RU" b="1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</a:rPr>
              <a:t>створення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безпечних</a:t>
            </a:r>
            <a:r>
              <a:rPr lang="ru-RU" b="1" dirty="0">
                <a:latin typeface="Times New Roman" panose="02020603050405020304" pitchFamily="18" charset="0"/>
              </a:rPr>
              <a:t> умов для </a:t>
            </a:r>
            <a:r>
              <a:rPr lang="ru-RU" b="1" dirty="0" err="1">
                <a:latin typeface="Times New Roman" panose="02020603050405020304" pitchFamily="18" charset="0"/>
              </a:rPr>
              <a:t>перебування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дітей</a:t>
            </a:r>
            <a:r>
              <a:rPr lang="ru-RU" b="1" dirty="0">
                <a:latin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</a:rPr>
              <a:t>закладі</a:t>
            </a:r>
            <a:r>
              <a:rPr lang="ru-RU" b="1" dirty="0">
                <a:latin typeface="Times New Roman" panose="02020603050405020304" pitchFamily="18" charset="0"/>
              </a:rPr>
              <a:t>;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</a:rPr>
              <a:t>організація</a:t>
            </a:r>
            <a:r>
              <a:rPr lang="ru-RU" b="1" dirty="0">
                <a:latin typeface="Times New Roman" panose="02020603050405020304" pitchFamily="18" charset="0"/>
              </a:rPr>
              <a:t> догляду за </a:t>
            </a:r>
            <a:r>
              <a:rPr lang="ru-RU" b="1" dirty="0" err="1">
                <a:latin typeface="Times New Roman" panose="02020603050405020304" pitchFamily="18" charset="0"/>
              </a:rPr>
              <a:t>дітьми</a:t>
            </a:r>
            <a:r>
              <a:rPr lang="ru-RU" b="1" dirty="0">
                <a:latin typeface="Times New Roman" panose="02020603050405020304" pitchFamily="18" charset="0"/>
              </a:rPr>
              <a:t>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</a:rPr>
              <a:t> робота з </a:t>
            </a:r>
            <a:r>
              <a:rPr lang="ru-RU" b="1" dirty="0" err="1">
                <a:latin typeface="Times New Roman" panose="02020603050405020304" pitchFamily="18" charset="0"/>
              </a:rPr>
              <a:t>колективом</a:t>
            </a:r>
            <a:r>
              <a:rPr lang="ru-RU" b="1" dirty="0">
                <a:latin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</a:rPr>
              <a:t>охорони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праці</a:t>
            </a:r>
            <a:r>
              <a:rPr lang="ru-RU" b="1" dirty="0"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</a:rPr>
              <a:t>пожежної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безпеки</a:t>
            </a:r>
            <a:r>
              <a:rPr lang="ru-RU" b="1" dirty="0"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</a:rPr>
              <a:t>безпеки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життєдіяльності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дитини</a:t>
            </a:r>
            <a:r>
              <a:rPr lang="ru-RU" b="1" dirty="0">
                <a:latin typeface="Times New Roman" panose="02020603050405020304" pitchFamily="18" charset="0"/>
              </a:rPr>
              <a:t>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</a:rPr>
              <a:t>освітня</a:t>
            </a:r>
            <a:r>
              <a:rPr lang="ru-RU" b="1" dirty="0">
                <a:latin typeface="Times New Roman" panose="02020603050405020304" pitchFamily="18" charset="0"/>
              </a:rPr>
              <a:t> робота з </a:t>
            </a:r>
            <a:r>
              <a:rPr lang="ru-RU" b="1" dirty="0" err="1">
                <a:latin typeface="Times New Roman" panose="02020603050405020304" pitchFamily="18" charset="0"/>
              </a:rPr>
              <a:t>дітьми</a:t>
            </a:r>
            <a:r>
              <a:rPr lang="ru-RU" b="1" dirty="0">
                <a:latin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</a:rPr>
              <a:t>питань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основи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безпеки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життєдіяльності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дітей</a:t>
            </a:r>
            <a:r>
              <a:rPr lang="ru-RU" b="1" dirty="0">
                <a:latin typeface="Times New Roman" panose="02020603050405020304" pitchFamily="18" charset="0"/>
              </a:rPr>
              <a:t>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</a:rPr>
              <a:t> робота з батьками.  </a:t>
            </a:r>
          </a:p>
          <a:p>
            <a:r>
              <a:rPr lang="ru-RU" b="1" dirty="0">
                <a:latin typeface="Times New Roman" panose="02020603050405020304" pitchFamily="18" charset="0"/>
              </a:rPr>
              <a:t>Порядок </a:t>
            </a:r>
            <a:r>
              <a:rPr lang="ru-RU" b="1" dirty="0" err="1">
                <a:latin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</a:rPr>
              <a:t> закладу </a:t>
            </a:r>
            <a:r>
              <a:rPr lang="ru-RU" b="1" dirty="0" err="1">
                <a:latin typeface="Times New Roman" panose="02020603050405020304" pitchFamily="18" charset="0"/>
              </a:rPr>
              <a:t>дошкільної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визначений</a:t>
            </a:r>
            <a:r>
              <a:rPr lang="ru-RU" b="1" dirty="0">
                <a:latin typeface="Times New Roman" panose="02020603050405020304" pitchFamily="18" charset="0"/>
              </a:rPr>
              <a:t> Правилами </a:t>
            </a:r>
            <a:r>
              <a:rPr lang="ru-RU" b="1" dirty="0" err="1">
                <a:latin typeface="Times New Roman" panose="02020603050405020304" pitchFamily="18" charset="0"/>
              </a:rPr>
              <a:t>внутрішнього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розпорядку</a:t>
            </a:r>
            <a:r>
              <a:rPr lang="ru-RU" b="1" dirty="0">
                <a:latin typeface="Times New Roman" panose="02020603050405020304" pitchFamily="18" charset="0"/>
              </a:rPr>
              <a:t>.</a:t>
            </a: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789040"/>
            <a:ext cx="1514872" cy="116861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28800"/>
            <a:ext cx="1584176" cy="1584176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2752"/>
            <a:ext cx="1152128" cy="9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26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Franklin Gothic Heavy" panose="020B0903020102020204" pitchFamily="34" charset="0"/>
              </a:rPr>
              <a:t>В </a:t>
            </a:r>
            <a:r>
              <a:rPr lang="ru-RU" sz="2000" b="1" dirty="0" err="1">
                <a:solidFill>
                  <a:srgbClr val="0070C0"/>
                </a:solidFill>
                <a:latin typeface="Franklin Gothic Heavy" panose="020B0903020102020204" pitchFamily="34" charset="0"/>
              </a:rPr>
              <a:t>закладі</a:t>
            </a:r>
            <a:r>
              <a:rPr lang="ru-RU" sz="2000" b="1" dirty="0">
                <a:solidFill>
                  <a:srgbClr val="0070C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Franklin Gothic Heavy" panose="020B0903020102020204" pitchFamily="34" charset="0"/>
              </a:rPr>
              <a:t>дошкільної</a:t>
            </a:r>
            <a:r>
              <a:rPr lang="ru-RU" sz="2000" b="1" dirty="0">
                <a:solidFill>
                  <a:srgbClr val="0070C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Franklin Gothic Heavy" panose="020B0903020102020204" pitchFamily="34" charset="0"/>
              </a:rPr>
              <a:t>освіти</a:t>
            </a:r>
            <a:r>
              <a:rPr lang="ru-RU" sz="2000" b="1" dirty="0">
                <a:solidFill>
                  <a:srgbClr val="0070C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№7 </a:t>
            </a:r>
            <a:r>
              <a:rPr lang="ru-RU" sz="2000" b="1" dirty="0" err="1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розроблено</a:t>
            </a:r>
            <a:r>
              <a:rPr lang="ru-RU" sz="2000" b="1" dirty="0">
                <a:solidFill>
                  <a:srgbClr val="0070C0"/>
                </a:solidFill>
                <a:latin typeface="Franklin Gothic Heavy" panose="020B0903020102020204" pitchFamily="34" charset="0"/>
              </a:rPr>
              <a:t>: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</a:rPr>
              <a:t>план </a:t>
            </a:r>
            <a:r>
              <a:rPr lang="ru-RU" sz="2000" dirty="0" err="1">
                <a:latin typeface="Times New Roman" panose="02020603050405020304" pitchFamily="18" charset="0"/>
              </a:rPr>
              <a:t>першочергових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заходів</a:t>
            </a:r>
            <a:r>
              <a:rPr lang="ru-RU" sz="2000" dirty="0">
                <a:latin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</a:rPr>
              <a:t>забезпеченню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протипожежного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</a:rPr>
              <a:t>;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</a:rPr>
              <a:t>інструкції</a:t>
            </a:r>
            <a:r>
              <a:rPr lang="ru-RU" sz="2000" dirty="0">
                <a:latin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праці</a:t>
            </a:r>
            <a:r>
              <a:rPr lang="ru-RU" sz="2000" dirty="0">
                <a:latin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</a:rPr>
              <a:t>професіями</a:t>
            </a:r>
            <a:r>
              <a:rPr lang="ru-RU" sz="2000" dirty="0">
                <a:latin typeface="Times New Roman" panose="02020603050405020304" pitchFamily="18" charset="0"/>
              </a:rPr>
              <a:t> та видами </a:t>
            </a:r>
            <a:r>
              <a:rPr lang="ru-RU" sz="2000" dirty="0" err="1">
                <a:latin typeface="Times New Roman" panose="02020603050405020304" pitchFamily="18" charset="0"/>
              </a:rPr>
              <a:t>робіт</a:t>
            </a:r>
            <a:r>
              <a:rPr lang="ru-RU" sz="2000" dirty="0">
                <a:latin typeface="Times New Roman" panose="02020603050405020304" pitchFamily="18" charset="0"/>
              </a:rPr>
              <a:t>;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</a:rPr>
              <a:t>інструкції</a:t>
            </a:r>
            <a:r>
              <a:rPr lang="ru-RU" sz="2000" dirty="0">
                <a:latin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</a:rPr>
              <a:t>дотриманню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працівниками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освітнього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</a:rPr>
              <a:t>;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</a:rPr>
              <a:t>посадові</a:t>
            </a:r>
            <a:r>
              <a:rPr lang="ru-RU" sz="2000" dirty="0"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</a:rPr>
              <a:t>робочі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інструкції</a:t>
            </a:r>
            <a:r>
              <a:rPr lang="ru-RU" sz="2000" dirty="0">
                <a:latin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категорій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працівників</a:t>
            </a:r>
            <a:r>
              <a:rPr lang="ru-RU" sz="2000" dirty="0">
                <a:latin typeface="Times New Roman" panose="02020603050405020304" pitchFamily="18" charset="0"/>
              </a:rPr>
              <a:t>.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</a:rPr>
              <a:t>Алгоритм </a:t>
            </a:r>
            <a:r>
              <a:rPr lang="ru-RU" sz="2000" dirty="0" err="1">
                <a:latin typeface="Times New Roman" panose="02020603050405020304" pitchFamily="18" charset="0"/>
              </a:rPr>
              <a:t>дій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учасників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освітнього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</a:rPr>
              <a:t> ЗДО </a:t>
            </a:r>
            <a:r>
              <a:rPr lang="ru-RU" sz="2000" dirty="0" smtClean="0">
                <a:latin typeface="Times New Roman" panose="02020603050405020304" pitchFamily="18" charset="0"/>
              </a:rPr>
              <a:t>№7 </a:t>
            </a:r>
            <a:r>
              <a:rPr lang="ru-RU" sz="2000" dirty="0">
                <a:latin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</a:rPr>
              <a:t>отриманні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сигналів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оповіщення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цивільного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</a:rPr>
              <a:t>Увага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всім</a:t>
            </a:r>
            <a:r>
              <a:rPr lang="ru-RU" sz="2000" dirty="0">
                <a:latin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</a:rPr>
              <a:t>Повітряна</a:t>
            </a:r>
            <a:r>
              <a:rPr lang="ru-RU" sz="2000" dirty="0">
                <a:latin typeface="Times New Roman" panose="02020603050405020304" pitchFamily="18" charset="0"/>
              </a:rPr>
              <a:t>  </a:t>
            </a:r>
            <a:r>
              <a:rPr lang="ru-RU" sz="2000" dirty="0" err="1">
                <a:latin typeface="Times New Roman" panose="02020603050405020304" pitchFamily="18" charset="0"/>
              </a:rPr>
              <a:t>тривога</a:t>
            </a:r>
            <a:r>
              <a:rPr lang="ru-RU" sz="2000" dirty="0">
                <a:latin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152128" cy="11521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85184"/>
            <a:ext cx="2992388" cy="170993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157192"/>
            <a:ext cx="2627784" cy="1478129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809144"/>
            <a:ext cx="1765948" cy="95319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379308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Franklin Gothic Heavy" panose="020B0903020102020204" pitchFamily="34" charset="0"/>
              </a:rPr>
              <a:t>З метою </a:t>
            </a:r>
            <a:r>
              <a:rPr lang="ru-RU" sz="2000" dirty="0" err="1">
                <a:latin typeface="Franklin Gothic Heavy" panose="020B0903020102020204" pitchFamily="34" charset="0"/>
              </a:rPr>
              <a:t>забезпечити</a:t>
            </a:r>
            <a:r>
              <a:rPr lang="ru-RU" sz="2000" dirty="0">
                <a:latin typeface="Franklin Gothic Heavy" panose="020B0903020102020204" pitchFamily="34" charset="0"/>
              </a:rPr>
              <a:t> </a:t>
            </a:r>
            <a:r>
              <a:rPr lang="ru-RU" sz="2000" dirty="0" err="1">
                <a:latin typeface="Franklin Gothic Heavy" panose="020B0903020102020204" pitchFamily="34" charset="0"/>
              </a:rPr>
              <a:t>реалізацію</a:t>
            </a:r>
            <a:r>
              <a:rPr lang="ru-RU" sz="2000" dirty="0">
                <a:latin typeface="Franklin Gothic Heavy" panose="020B0903020102020204" pitchFamily="34" charset="0"/>
              </a:rPr>
              <a:t> </a:t>
            </a:r>
            <a:r>
              <a:rPr lang="ru-RU" sz="2000" dirty="0" err="1">
                <a:latin typeface="Franklin Gothic Heavy" panose="020B0903020102020204" pitchFamily="34" charset="0"/>
              </a:rPr>
              <a:t>державної</a:t>
            </a:r>
            <a:r>
              <a:rPr lang="ru-RU" sz="2000" dirty="0">
                <a:latin typeface="Franklin Gothic Heavy" panose="020B0903020102020204" pitchFamily="34" charset="0"/>
              </a:rPr>
              <a:t> </a:t>
            </a:r>
            <a:r>
              <a:rPr lang="ru-RU" sz="2000" dirty="0" err="1">
                <a:latin typeface="Franklin Gothic Heavy" panose="020B0903020102020204" pitchFamily="34" charset="0"/>
              </a:rPr>
              <a:t>політики</a:t>
            </a:r>
            <a:r>
              <a:rPr lang="ru-RU" sz="2000" dirty="0">
                <a:latin typeface="Franklin Gothic Heavy" panose="020B0903020102020204" pitchFamily="34" charset="0"/>
              </a:rPr>
              <a:t> в </a:t>
            </a:r>
            <a:r>
              <a:rPr lang="ru-RU" sz="2000" dirty="0" err="1">
                <a:latin typeface="Franklin Gothic Heavy" panose="020B0903020102020204" pitchFamily="34" charset="0"/>
              </a:rPr>
              <a:t>галузі</a:t>
            </a:r>
            <a:r>
              <a:rPr lang="ru-RU" sz="2000" dirty="0">
                <a:latin typeface="Franklin Gothic Heavy" panose="020B0903020102020204" pitchFamily="34" charset="0"/>
              </a:rPr>
              <a:t> </a:t>
            </a:r>
            <a:r>
              <a:rPr lang="ru-RU" sz="2000" b="1" dirty="0" err="1">
                <a:latin typeface="Franklin Gothic Heavy" panose="020B0903020102020204" pitchFamily="34" charset="0"/>
              </a:rPr>
              <a:t>охорони</a:t>
            </a:r>
            <a:r>
              <a:rPr lang="ru-RU" sz="2000" b="1" dirty="0">
                <a:latin typeface="Franklin Gothic Heavy" panose="020B0903020102020204" pitchFamily="34" charset="0"/>
              </a:rPr>
              <a:t> </a:t>
            </a:r>
            <a:r>
              <a:rPr lang="ru-RU" sz="2000" b="1" dirty="0" err="1">
                <a:latin typeface="Franklin Gothic Heavy" panose="020B0903020102020204" pitchFamily="34" charset="0"/>
              </a:rPr>
              <a:t>дитинства</a:t>
            </a:r>
            <a:r>
              <a:rPr lang="ru-RU" sz="2000" b="1" dirty="0">
                <a:latin typeface="Franklin Gothic Heavy" panose="020B0903020102020204" pitchFamily="34" charset="0"/>
              </a:rPr>
              <a:t> </a:t>
            </a:r>
            <a:r>
              <a:rPr lang="ru-RU" sz="2000" dirty="0">
                <a:latin typeface="Franklin Gothic Heavy" panose="020B0903020102020204" pitchFamily="34" charset="0"/>
              </a:rPr>
              <a:t>в </a:t>
            </a:r>
            <a:r>
              <a:rPr lang="ru-RU" sz="2000" dirty="0" err="1">
                <a:latin typeface="Franklin Gothic Heavy" panose="020B0903020102020204" pitchFamily="34" charset="0"/>
              </a:rPr>
              <a:t>закладі</a:t>
            </a:r>
            <a:r>
              <a:rPr lang="ru-RU" sz="2000" dirty="0">
                <a:latin typeface="Franklin Gothic Heavy" panose="020B0903020102020204" pitchFamily="34" charset="0"/>
              </a:rPr>
              <a:t> </a:t>
            </a:r>
            <a:r>
              <a:rPr lang="ru-RU" sz="2000" dirty="0" err="1">
                <a:latin typeface="Franklin Gothic Heavy" panose="020B0903020102020204" pitchFamily="34" charset="0"/>
              </a:rPr>
              <a:t>дошкільної</a:t>
            </a:r>
            <a:r>
              <a:rPr lang="ru-RU" sz="2000" dirty="0">
                <a:latin typeface="Franklin Gothic Heavy" panose="020B0903020102020204" pitchFamily="34" charset="0"/>
              </a:rPr>
              <a:t> </a:t>
            </a:r>
            <a:r>
              <a:rPr lang="ru-RU" sz="2000" dirty="0" err="1">
                <a:latin typeface="Franklin Gothic Heavy" panose="020B0903020102020204" pitchFamily="34" charset="0"/>
              </a:rPr>
              <a:t>освіти</a:t>
            </a:r>
            <a:r>
              <a:rPr lang="ru-RU" sz="2000" dirty="0">
                <a:latin typeface="Franklin Gothic Heavy" panose="020B0903020102020204" pitchFamily="34" charset="0"/>
              </a:rPr>
              <a:t>  </a:t>
            </a:r>
            <a:r>
              <a:rPr lang="ru-RU" sz="2000" dirty="0" err="1">
                <a:latin typeface="Franklin Gothic Heavy" panose="020B0903020102020204" pitchFamily="34" charset="0"/>
              </a:rPr>
              <a:t>проводяться</a:t>
            </a:r>
            <a:r>
              <a:rPr lang="ru-RU" sz="2000" dirty="0">
                <a:latin typeface="Franklin Gothic Heavy" panose="020B0903020102020204" pitchFamily="34" charset="0"/>
              </a:rPr>
              <a:t> з </a:t>
            </a:r>
            <a:r>
              <a:rPr lang="ru-RU" sz="2000" dirty="0" err="1">
                <a:latin typeface="Franklin Gothic Heavy" panose="020B0903020102020204" pitchFamily="34" charset="0"/>
              </a:rPr>
              <a:t>дітьми</a:t>
            </a:r>
            <a:r>
              <a:rPr lang="ru-RU" sz="2000" dirty="0">
                <a:latin typeface="Franklin Gothic Heavy" panose="020B0903020102020204" pitchFamily="34" charset="0"/>
              </a:rPr>
              <a:t> </a:t>
            </a:r>
            <a:r>
              <a:rPr lang="ru-RU" sz="2000" dirty="0" err="1">
                <a:latin typeface="Franklin Gothic Heavy" panose="020B0903020102020204" pitchFamily="34" charset="0"/>
              </a:rPr>
              <a:t>цілеспрямовані</a:t>
            </a:r>
            <a:r>
              <a:rPr lang="ru-RU" sz="2000" dirty="0">
                <a:latin typeface="Franklin Gothic Heavy" panose="020B0903020102020204" pitchFamily="34" charset="0"/>
              </a:rPr>
              <a:t>  заходи </a:t>
            </a:r>
            <a:r>
              <a:rPr lang="ru-RU" sz="2000" dirty="0" err="1">
                <a:latin typeface="Franklin Gothic Heavy" panose="020B0903020102020204" pitchFamily="34" charset="0"/>
              </a:rPr>
              <a:t>щодо</a:t>
            </a:r>
            <a:r>
              <a:rPr lang="ru-RU" sz="2000" dirty="0">
                <a:latin typeface="Franklin Gothic Heavy" panose="020B0903020102020204" pitchFamily="34" charset="0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профілактики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травматизму,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правил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пожежної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безпеки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безпечного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відпочинку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(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мінної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небезпеки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виховання</a:t>
            </a:r>
            <a: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поважного</a:t>
            </a:r>
            <a: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ставлення</a:t>
            </a:r>
            <a: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безпеки</a:t>
            </a:r>
            <a: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людини</a:t>
            </a:r>
            <a: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,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усвідомлення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необхідності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вироблення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навичок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дотримання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правил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поведінки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надзвичайних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ситуаціях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EF8B39"/>
                </a:solidFill>
                <a:latin typeface="Times New Roman" panose="02020603050405020304" pitchFamily="18" charset="0"/>
              </a:rPr>
              <a:t>підняття</a:t>
            </a:r>
            <a:r>
              <a:rPr lang="ru-RU" sz="2400" b="1" dirty="0">
                <a:solidFill>
                  <a:srgbClr val="EF8B39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EF8B39"/>
                </a:solidFill>
                <a:latin typeface="Times New Roman" panose="02020603050405020304" pitchFamily="18" charset="0"/>
              </a:rPr>
              <a:t>рівня</a:t>
            </a:r>
            <a:r>
              <a:rPr lang="ru-RU" sz="2400" b="1" dirty="0">
                <a:solidFill>
                  <a:srgbClr val="EF8B39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EF8B39"/>
                </a:solidFill>
                <a:latin typeface="Times New Roman" panose="02020603050405020304" pitchFamily="18" charset="0"/>
              </a:rPr>
              <a:t>інформаційно-просвітницької</a:t>
            </a:r>
            <a:r>
              <a:rPr lang="ru-RU" sz="2400" b="1" dirty="0">
                <a:solidFill>
                  <a:srgbClr val="EF8B39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EF8B39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rgbClr val="EF8B39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EF8B39"/>
                </a:solidFill>
                <a:latin typeface="Times New Roman" panose="02020603050405020304" pitchFamily="18" charset="0"/>
              </a:rPr>
              <a:t>питань</a:t>
            </a:r>
            <a:r>
              <a:rPr lang="ru-RU" sz="2400" b="1" dirty="0">
                <a:solidFill>
                  <a:srgbClr val="EF8B39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EF8B39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2400" b="1" dirty="0">
                <a:solidFill>
                  <a:srgbClr val="EF8B39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EF8B39"/>
                </a:solidFill>
                <a:latin typeface="Times New Roman" panose="02020603050405020304" pitchFamily="18" charset="0"/>
              </a:rPr>
              <a:t>безпеки</a:t>
            </a:r>
            <a:r>
              <a:rPr lang="ru-RU" sz="2400" b="1" dirty="0">
                <a:solidFill>
                  <a:srgbClr val="EF8B39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EF8B39"/>
                </a:solidFill>
                <a:latin typeface="Times New Roman" panose="02020603050405020304" pitchFamily="18" charset="0"/>
              </a:rPr>
              <a:t>життєдіяльності</a:t>
            </a:r>
            <a:r>
              <a:rPr lang="ru-RU" sz="2400" b="1" dirty="0">
                <a:solidFill>
                  <a:srgbClr val="EF8B39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EF8B39"/>
                </a:solidFill>
                <a:latin typeface="Times New Roman" panose="02020603050405020304" pitchFamily="18" charset="0"/>
              </a:rPr>
              <a:t>дітей</a:t>
            </a:r>
            <a:r>
              <a:rPr lang="ru-RU" sz="2400" b="1" dirty="0" smtClean="0">
                <a:solidFill>
                  <a:srgbClr val="EF8B39"/>
                </a:solidFill>
                <a:latin typeface="Times New Roman" panose="02020603050405020304" pitchFamily="18" charset="0"/>
              </a:rPr>
              <a:t>.(</a:t>
            </a:r>
            <a:r>
              <a:rPr lang="ru-RU" sz="2400" b="1" dirty="0" err="1" smtClean="0">
                <a:solidFill>
                  <a:srgbClr val="EF8B39"/>
                </a:solidFill>
                <a:latin typeface="Times New Roman" panose="02020603050405020304" pitchFamily="18" charset="0"/>
              </a:rPr>
              <a:t>сиграл</a:t>
            </a:r>
            <a:r>
              <a:rPr lang="ru-RU" sz="2400" b="1" dirty="0" smtClean="0">
                <a:solidFill>
                  <a:srgbClr val="EF8B39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EF8B39"/>
                </a:solidFill>
                <a:latin typeface="Times New Roman" panose="02020603050405020304" pitchFamily="18" charset="0"/>
              </a:rPr>
              <a:t>повітряна</a:t>
            </a:r>
            <a:r>
              <a:rPr lang="ru-RU" sz="2400" b="1" dirty="0" smtClean="0">
                <a:solidFill>
                  <a:srgbClr val="EF8B39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EF8B39"/>
                </a:solidFill>
                <a:latin typeface="Times New Roman" panose="02020603050405020304" pitchFamily="18" charset="0"/>
              </a:rPr>
              <a:t>тривога</a:t>
            </a:r>
            <a:r>
              <a:rPr lang="ru-RU" sz="2400" b="1" dirty="0" smtClean="0">
                <a:solidFill>
                  <a:srgbClr val="EF8B39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b="1" dirty="0" smtClean="0">
                <a:latin typeface="Times New Roman" panose="02020603050405020304" pitchFamily="18" charset="0"/>
              </a:rPr>
              <a:t>У </a:t>
            </a:r>
            <a:r>
              <a:rPr lang="ru-RU" sz="2000" b="1" dirty="0" err="1">
                <a:latin typeface="Times New Roman" panose="02020603050405020304" pitchFamily="18" charset="0"/>
              </a:rPr>
              <a:t>листопаді</a:t>
            </a:r>
            <a:r>
              <a:rPr lang="ru-RU" sz="2000" b="1" dirty="0">
                <a:latin typeface="Times New Roman" panose="02020603050405020304" pitchFamily="18" charset="0"/>
              </a:rPr>
              <a:t> 2022 року та у </a:t>
            </a:r>
            <a:r>
              <a:rPr lang="ru-RU" sz="2000" b="1" dirty="0" err="1">
                <a:latin typeface="Times New Roman" panose="02020603050405020304" pitchFamily="18" charset="0"/>
              </a:rPr>
              <a:t>квітні</a:t>
            </a:r>
            <a:r>
              <a:rPr lang="ru-RU" sz="2000" b="1" dirty="0">
                <a:latin typeface="Times New Roman" panose="02020603050405020304" pitchFamily="18" charset="0"/>
              </a:rPr>
              <a:t> 2023 року проходив </a:t>
            </a:r>
            <a:r>
              <a:rPr lang="ru-RU" sz="2000" b="1" dirty="0" err="1">
                <a:latin typeface="Times New Roman" panose="02020603050405020304" pitchFamily="18" charset="0"/>
              </a:rPr>
              <a:t>Тиждень</a:t>
            </a:r>
            <a:r>
              <a:rPr lang="ru-RU" sz="2000" b="1" dirty="0"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</a:rPr>
              <a:t>знань</a:t>
            </a:r>
            <a:r>
              <a:rPr lang="ru-RU" sz="2000" b="1" dirty="0">
                <a:latin typeface="Times New Roman" panose="02020603050405020304" pitchFamily="18" charset="0"/>
              </a:rPr>
              <a:t> з основ </a:t>
            </a:r>
            <a:r>
              <a:rPr lang="ru-RU" sz="2000" b="1" dirty="0" err="1">
                <a:latin typeface="Times New Roman" panose="02020603050405020304" pitchFamily="18" charset="0"/>
              </a:rPr>
              <a:t>безпеки</a:t>
            </a:r>
            <a:r>
              <a:rPr lang="ru-RU" sz="2000" b="1" dirty="0"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</a:rPr>
              <a:t>життєдіяльності</a:t>
            </a:r>
            <a:r>
              <a:rPr lang="ru-RU" sz="2000" b="1" dirty="0">
                <a:latin typeface="Times New Roman" panose="02020603050405020304" pitchFamily="18" charset="0"/>
              </a:rPr>
              <a:t>.</a:t>
            </a:r>
            <a:endParaRPr lang="ru-RU" sz="20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229200"/>
            <a:ext cx="2088232" cy="14102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79911"/>
            <a:ext cx="1131590" cy="15087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21154"/>
            <a:ext cx="1100658" cy="14675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5633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матеріально-технічної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</a:rPr>
              <a:t>Діяльність</a:t>
            </a:r>
            <a:r>
              <a:rPr lang="ru-RU" b="1" dirty="0">
                <a:latin typeface="Times New Roman" panose="02020603050405020304" pitchFamily="18" charset="0"/>
              </a:rPr>
              <a:t> закладу </a:t>
            </a:r>
            <a:r>
              <a:rPr lang="ru-RU" b="1" dirty="0" err="1">
                <a:latin typeface="Times New Roman" panose="02020603050405020304" pitchFamily="18" charset="0"/>
              </a:rPr>
              <a:t>дошкільної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впродовж</a:t>
            </a:r>
            <a:r>
              <a:rPr lang="ru-RU" b="1" dirty="0">
                <a:latin typeface="Times New Roman" panose="02020603050405020304" pitchFamily="18" charset="0"/>
              </a:rPr>
              <a:t> 2022-2023 </a:t>
            </a:r>
            <a:r>
              <a:rPr lang="ru-RU" b="1" dirty="0" err="1">
                <a:latin typeface="Times New Roman" panose="02020603050405020304" pitchFamily="18" charset="0"/>
              </a:rPr>
              <a:t>н.р</a:t>
            </a:r>
            <a:r>
              <a:rPr lang="ru-RU" b="1" dirty="0">
                <a:latin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</a:rPr>
              <a:t>була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спрямована</a:t>
            </a:r>
            <a:r>
              <a:rPr lang="ru-RU" b="1" dirty="0"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</a:rPr>
              <a:t>покращення</a:t>
            </a:r>
            <a:r>
              <a:rPr lang="ru-RU" b="1" dirty="0"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</a:rPr>
              <a:t>удосконалення</a:t>
            </a:r>
            <a:r>
              <a:rPr lang="ru-RU" b="1" dirty="0">
                <a:latin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</a:rPr>
              <a:t>модернізацію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матеріальної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бази</a:t>
            </a:r>
            <a:r>
              <a:rPr lang="ru-RU" b="1" dirty="0">
                <a:latin typeface="Times New Roman" panose="02020603050405020304" pitchFamily="18" charset="0"/>
              </a:rPr>
              <a:t> ЗДО, </a:t>
            </a:r>
            <a:r>
              <a:rPr lang="ru-RU" b="1" dirty="0" err="1">
                <a:latin typeface="Times New Roman" panose="02020603050405020304" pitchFamily="18" charset="0"/>
              </a:rPr>
              <a:t>створення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належних</a:t>
            </a:r>
            <a:r>
              <a:rPr lang="ru-RU" b="1" dirty="0">
                <a:latin typeface="Times New Roman" panose="02020603050405020304" pitchFamily="18" charset="0"/>
              </a:rPr>
              <a:t> умов для </a:t>
            </a:r>
            <a:r>
              <a:rPr lang="ru-RU" b="1" dirty="0" err="1">
                <a:latin typeface="Times New Roman" panose="02020603050405020304" pitchFamily="18" charset="0"/>
              </a:rPr>
              <a:t>здійснення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освітнього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процесу</a:t>
            </a:r>
            <a:r>
              <a:rPr lang="ru-RU" b="1" dirty="0"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</a:rPr>
              <a:t>підтримку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життєдіяльності</a:t>
            </a:r>
            <a:r>
              <a:rPr lang="ru-RU" b="1" dirty="0">
                <a:latin typeface="Times New Roman" panose="02020603050405020304" pitchFamily="18" charset="0"/>
              </a:rPr>
              <a:t> закладу.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Ремонт </a:t>
            </a:r>
            <a:r>
              <a:rPr lang="ru-RU" b="1" dirty="0" err="1" smtClean="0">
                <a:latin typeface="Times New Roman" panose="02020603050405020304" pitchFamily="18" charset="0"/>
              </a:rPr>
              <a:t>найпростішого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</a:rPr>
              <a:t>укриття</a:t>
            </a:r>
            <a:r>
              <a:rPr lang="ru-RU" b="1" dirty="0" smtClean="0">
                <a:latin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</a:rPr>
              <a:t>облицювання</a:t>
            </a:r>
            <a:r>
              <a:rPr lang="ru-RU" b="1" dirty="0" smtClean="0">
                <a:latin typeface="Times New Roman" panose="02020603050405020304" pitchFamily="18" charset="0"/>
              </a:rPr>
              <a:t> п </a:t>
            </a:r>
            <a:r>
              <a:rPr lang="ru-RU" b="1" dirty="0" err="1">
                <a:latin typeface="Times New Roman" panose="02020603050405020304" pitchFamily="18" charset="0"/>
              </a:rPr>
              <a:t>підлоги</a:t>
            </a:r>
            <a:r>
              <a:rPr lang="ru-RU" b="1" dirty="0">
                <a:latin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</a:rPr>
              <a:t>стін</a:t>
            </a:r>
            <a:r>
              <a:rPr lang="ru-RU" b="1" dirty="0"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</a:rPr>
              <a:t>нанесення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декоративної</a:t>
            </a:r>
            <a:r>
              <a:rPr lang="ru-RU" b="1" dirty="0">
                <a:latin typeface="Times New Roman" panose="02020603050405020304" pitchFamily="18" charset="0"/>
              </a:rPr>
              <a:t> штукатурки, </a:t>
            </a:r>
            <a:r>
              <a:rPr lang="ru-RU" b="1" dirty="0" err="1">
                <a:latin typeface="Times New Roman" panose="02020603050405020304" pitchFamily="18" charset="0"/>
              </a:rPr>
              <a:t>шпаклювання</a:t>
            </a:r>
            <a:r>
              <a:rPr lang="ru-RU" b="1" dirty="0">
                <a:latin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</a:rPr>
              <a:t>фарбування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</a:rPr>
              <a:t>стелі</a:t>
            </a:r>
            <a:r>
              <a:rPr lang="ru-RU" b="1" dirty="0" smtClean="0">
                <a:latin typeface="Times New Roman" panose="02020603050405020304" pitchFamily="18" charset="0"/>
              </a:rPr>
              <a:t>, заливка </a:t>
            </a:r>
            <a:r>
              <a:rPr lang="ru-RU" b="1" dirty="0" err="1" smtClean="0">
                <a:latin typeface="Times New Roman" panose="02020603050405020304" pitchFamily="18" charset="0"/>
              </a:rPr>
              <a:t>підлоги,встановлення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</a:rPr>
              <a:t>унітазів</a:t>
            </a:r>
            <a:r>
              <a:rPr lang="ru-RU" b="1" dirty="0" smtClean="0">
                <a:latin typeface="Times New Roman" panose="02020603050405020304" pitchFamily="18" charset="0"/>
              </a:rPr>
              <a:t>, раковин).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Ремонт </a:t>
            </a:r>
            <a:r>
              <a:rPr lang="ru-RU" b="1" dirty="0" err="1">
                <a:latin typeface="Times New Roman" panose="02020603050405020304" pitchFamily="18" charset="0"/>
              </a:rPr>
              <a:t>аварійного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виходу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</a:rPr>
              <a:t>облицювання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плиткою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підлоги</a:t>
            </a:r>
            <a:r>
              <a:rPr lang="ru-RU" b="1" dirty="0"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</a:rPr>
              <a:t>нанесення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декоративної</a:t>
            </a:r>
            <a:r>
              <a:rPr lang="ru-RU" b="1" dirty="0">
                <a:latin typeface="Times New Roman" panose="02020603050405020304" pitchFamily="18" charset="0"/>
              </a:rPr>
              <a:t> штукатурки, </a:t>
            </a:r>
            <a:r>
              <a:rPr lang="ru-RU" b="1" dirty="0" err="1">
                <a:latin typeface="Times New Roman" panose="02020603050405020304" pitchFamily="18" charset="0"/>
              </a:rPr>
              <a:t>фарбування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стелі</a:t>
            </a:r>
            <a:r>
              <a:rPr lang="ru-RU" b="1" dirty="0">
                <a:latin typeface="Times New Roman" panose="02020603050405020304" pitchFamily="18" charset="0"/>
              </a:rPr>
              <a:t>).</a:t>
            </a:r>
            <a:endParaRPr lang="ru-RU" b="1" dirty="0"/>
          </a:p>
          <a:p>
            <a:pPr algn="just"/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</a:rPr>
              <a:t>Фарбування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</a:rPr>
              <a:t>для </a:t>
            </a:r>
            <a:r>
              <a:rPr lang="ru-RU" b="1" dirty="0" err="1">
                <a:latin typeface="Times New Roman" panose="02020603050405020304" pitchFamily="18" charset="0"/>
              </a:rPr>
              <a:t>фарбування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ігрового</a:t>
            </a:r>
            <a:r>
              <a:rPr lang="ru-RU" b="1" dirty="0">
                <a:latin typeface="Times New Roman" panose="02020603050405020304" pitchFamily="18" charset="0"/>
              </a:rPr>
              <a:t> та спортивного </a:t>
            </a:r>
            <a:r>
              <a:rPr lang="ru-RU" b="1" dirty="0" err="1">
                <a:latin typeface="Times New Roman" panose="02020603050405020304" pitchFamily="18" charset="0"/>
              </a:rPr>
              <a:t>обладнання</a:t>
            </a:r>
            <a:r>
              <a:rPr lang="ru-RU" b="1" dirty="0"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</a:rPr>
              <a:t>майданчиках</a:t>
            </a:r>
            <a:r>
              <a:rPr lang="ru-RU" b="1" dirty="0">
                <a:latin typeface="Times New Roman" panose="02020603050405020304" pitchFamily="18" charset="0"/>
              </a:rPr>
              <a:t>.</a:t>
            </a:r>
            <a:endParaRPr lang="ru-RU" b="1" dirty="0"/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енергозберігаючих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ламп)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039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3512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  <a:latin typeface="Corsiva"/>
              </a:rPr>
              <a:t>Звернення</a:t>
            </a:r>
            <a:r>
              <a:rPr lang="ru-RU" sz="2800" b="1" dirty="0">
                <a:solidFill>
                  <a:srgbClr val="7030A0"/>
                </a:solidFill>
                <a:latin typeface="Corsiva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Corsiva"/>
              </a:rPr>
              <a:t>громадян</a:t>
            </a:r>
            <a:endParaRPr lang="ru-RU" sz="28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  2022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ЗДО №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особистому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та через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характеристикою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 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  закладу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для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84" y="44625"/>
            <a:ext cx="2301776" cy="129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795"/>
            <a:ext cx="25202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7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6021288"/>
            <a:ext cx="3608387" cy="1157794"/>
          </a:xfrm>
        </p:spPr>
        <p:txBody>
          <a:bodyPr/>
          <a:lstStyle/>
          <a:p>
            <a:pPr algn="ctr"/>
            <a:r>
              <a:rPr lang="ru-RU" b="1" dirty="0"/>
              <a:t> </a:t>
            </a:r>
            <a:r>
              <a:rPr lang="ru-RU" sz="1600" b="1" dirty="0" err="1"/>
              <a:t>Дякую</a:t>
            </a:r>
            <a:r>
              <a:rPr lang="ru-RU" sz="1600" b="1" dirty="0"/>
              <a:t> за </a:t>
            </a:r>
            <a:r>
              <a:rPr lang="ru-RU" sz="1600" b="1" dirty="0" err="1"/>
              <a:t>підтримку</a:t>
            </a:r>
            <a:r>
              <a:rPr lang="ru-RU" sz="1600" b="1" dirty="0"/>
              <a:t>, </a:t>
            </a:r>
            <a:r>
              <a:rPr lang="ru-RU" sz="1600" b="1" dirty="0" err="1"/>
              <a:t>допомогу</a:t>
            </a:r>
            <a:r>
              <a:rPr lang="ru-RU" sz="1600" b="1" dirty="0"/>
              <a:t> і </a:t>
            </a:r>
            <a:r>
              <a:rPr lang="ru-RU" sz="1600" b="1" dirty="0" err="1"/>
              <a:t>співпрацю</a:t>
            </a:r>
            <a:r>
              <a:rPr lang="ru-RU" sz="1600" b="1" dirty="0"/>
              <a:t>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2800" dirty="0">
              <a:solidFill>
                <a:srgbClr val="FF6600"/>
              </a:solidFill>
            </a:endParaRPr>
          </a:p>
        </p:txBody>
      </p:sp>
      <p:pic>
        <p:nvPicPr>
          <p:cNvPr id="14338" name="Picture 2" descr="Дитячий садочок №270 — Психічний розвиток дитини раннього та дошкільного  ві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39" y="4517740"/>
            <a:ext cx="468052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-99392"/>
            <a:ext cx="5104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 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підсумками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  хочу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55679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Висловлюю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подяку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причетний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матеріально-технічного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і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 перед собою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розвиткт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вихованню</a:t>
            </a:r>
            <a:r>
              <a:rPr lang="ru-RU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</a:t>
            </a:r>
            <a:r>
              <a:rPr lang="en-US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</a:t>
            </a:r>
            <a:r>
              <a:rPr lang="ru-RU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934" y="593510"/>
            <a:ext cx="85118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Пріоритетний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напрямок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роботи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  <a:endParaRPr lang="ru-RU" b="1" dirty="0">
              <a:solidFill>
                <a:srgbClr val="00B050"/>
              </a:solidFill>
            </a:endParaRPr>
          </a:p>
          <a:p>
            <a:pPr algn="ctr"/>
            <a:r>
              <a:rPr lang="ru-RU" b="1" dirty="0"/>
              <a:t>«</a:t>
            </a:r>
            <a:r>
              <a:rPr lang="ru-RU" sz="2000" b="1" dirty="0" err="1">
                <a:solidFill>
                  <a:srgbClr val="FF0000"/>
                </a:solidFill>
              </a:rPr>
              <a:t>Формування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інноваційного</a:t>
            </a:r>
            <a:r>
              <a:rPr lang="ru-RU" sz="2000" b="1" dirty="0">
                <a:solidFill>
                  <a:srgbClr val="FF0000"/>
                </a:solidFill>
              </a:rPr>
              <a:t> простору, як основного ресурсу </a:t>
            </a:r>
            <a:r>
              <a:rPr lang="ru-RU" sz="2000" b="1" dirty="0" err="1">
                <a:solidFill>
                  <a:srgbClr val="FF0000"/>
                </a:solidFill>
              </a:rPr>
              <a:t>підвищення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якості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освітнього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процесу</a:t>
            </a:r>
            <a:r>
              <a:rPr lang="ru-RU" sz="2000" b="1" dirty="0">
                <a:solidFill>
                  <a:srgbClr val="FF0000"/>
                </a:solidFill>
              </a:rPr>
              <a:t> з </a:t>
            </a:r>
            <a:r>
              <a:rPr lang="ru-RU" sz="2000" b="1" dirty="0" err="1">
                <a:solidFill>
                  <a:srgbClr val="FF0000"/>
                </a:solidFill>
              </a:rPr>
              <a:t>дітьми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дошкільного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віку</a:t>
            </a:r>
            <a:r>
              <a:rPr lang="ru-RU" sz="2000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124744" y="192729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НАШ ЗАКЛАД:</a:t>
            </a:r>
            <a:endParaRPr lang="ru-RU" sz="24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700808"/>
            <a:ext cx="462775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Дата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відкриття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закладу </a:t>
            </a:r>
            <a:r>
              <a:rPr lang="ru-RU" sz="1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дошкільної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освіти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№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 «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Золотий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півник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 - 20 лютого 1980 року.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сьогодні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ЗДО №7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відвідує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151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вихованець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заклад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має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просторових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світлих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затишних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сучасно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оформлених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груп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музичний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фізкультурний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зали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сучасний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методичний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кабінет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які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мають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своє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обличчя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свою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неповторну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ауру;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для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дозвілля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дітей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створена мережа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гуртків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інтересами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англійської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мови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фізкультурно-оздоровчий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педагогічний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колектив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закладу –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це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колектив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однодумців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яких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поєднує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загальна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справа,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успіх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якої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залежить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кожного.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Чимало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зусиль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докладають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педагоги для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створення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теплого, затишного дому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Дитинства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пріоритетним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напрямком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роботи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закладу є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розвиток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внутрішнього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потенціалу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дитини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збагачення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ігрового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досвіду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засобами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конструктора </a:t>
            </a: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LEGO</a:t>
            </a:r>
            <a:r>
              <a:rPr lang="uk-UA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en-US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Юридична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адреса: 4604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, м.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Лозова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мікрорайон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5,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будинок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4, тел. (05745) 7-42-80 е-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mail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: ldnz_7@ukr.net</a:t>
            </a:r>
            <a:endParaRPr lang="ru-RU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3"/>
            <a:ext cx="3756034" cy="2184759"/>
          </a:xfrm>
          <a:prstGeom prst="rect">
            <a:avLst/>
          </a:prstGeom>
          <a:effectLst>
            <a:outerShdw blurRad="927100" dist="50800" algn="ctr" rotWithShape="0">
              <a:srgbClr val="000000">
                <a:alpha val="31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63750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168" y="0"/>
            <a:ext cx="8188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здійснює свою діяльність відповідно до нормативно – правових документів та законодавчих актів України</a:t>
            </a:r>
            <a:endParaRPr lang="ru-RU" sz="28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5484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</a:rPr>
              <a:t>Конституції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України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- Закону </a:t>
            </a:r>
            <a:r>
              <a:rPr lang="ru-RU" b="1" dirty="0" err="1">
                <a:latin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</a:rPr>
              <a:t> «Про </a:t>
            </a:r>
            <a:r>
              <a:rPr lang="ru-RU" b="1" dirty="0" err="1">
                <a:latin typeface="Times New Roman" panose="02020603050405020304" pitchFamily="18" charset="0"/>
              </a:rPr>
              <a:t>освіту</a:t>
            </a:r>
            <a:r>
              <a:rPr lang="ru-RU" b="1" dirty="0">
                <a:latin typeface="Times New Roman" panose="02020603050405020304" pitchFamily="18" charset="0"/>
              </a:rPr>
              <a:t>»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- Закону </a:t>
            </a:r>
            <a:r>
              <a:rPr lang="ru-RU" b="1" dirty="0" err="1">
                <a:latin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</a:rPr>
              <a:t> «Про </a:t>
            </a:r>
            <a:r>
              <a:rPr lang="ru-RU" b="1" dirty="0" err="1">
                <a:latin typeface="Times New Roman" panose="02020603050405020304" pitchFamily="18" charset="0"/>
              </a:rPr>
              <a:t>дошкільну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освіту</a:t>
            </a:r>
            <a:r>
              <a:rPr lang="ru-RU" b="1" dirty="0">
                <a:latin typeface="Times New Roman" panose="02020603050405020304" pitchFamily="18" charset="0"/>
              </a:rPr>
              <a:t>»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- Закону </a:t>
            </a:r>
            <a:r>
              <a:rPr lang="ru-RU" b="1" dirty="0" err="1">
                <a:latin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</a:rPr>
              <a:t> «Про </a:t>
            </a:r>
            <a:r>
              <a:rPr lang="ru-RU" b="1" dirty="0" err="1">
                <a:latin typeface="Times New Roman" panose="02020603050405020304" pitchFamily="18" charset="0"/>
              </a:rPr>
              <a:t>охорону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дитинства</a:t>
            </a:r>
            <a:r>
              <a:rPr lang="ru-RU" b="1" dirty="0">
                <a:latin typeface="Times New Roman" panose="02020603050405020304" pitchFamily="18" charset="0"/>
              </a:rPr>
              <a:t>»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</a:rPr>
              <a:t>Конвенції</a:t>
            </a:r>
            <a:r>
              <a:rPr lang="ru-RU" b="1" dirty="0">
                <a:latin typeface="Times New Roman" panose="02020603050405020304" pitchFamily="18" charset="0"/>
              </a:rPr>
              <a:t> про права </a:t>
            </a:r>
            <a:r>
              <a:rPr lang="ru-RU" b="1" dirty="0" err="1">
                <a:latin typeface="Times New Roman" panose="02020603050405020304" pitchFamily="18" charset="0"/>
              </a:rPr>
              <a:t>дитини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</a:rPr>
              <a:t>Національної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доктрини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розвитку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</a:rPr>
              <a:t> в </a:t>
            </a:r>
            <a:r>
              <a:rPr lang="en-US" b="1" dirty="0">
                <a:latin typeface="Times New Roman" panose="02020603050405020304" pitchFamily="18" charset="0"/>
              </a:rPr>
              <a:t>XXI </a:t>
            </a:r>
            <a:r>
              <a:rPr lang="ru-RU" b="1" dirty="0" err="1">
                <a:latin typeface="Times New Roman" panose="02020603050405020304" pitchFamily="18" charset="0"/>
              </a:rPr>
              <a:t>столітті</a:t>
            </a:r>
            <a:endParaRPr lang="ru-RU" b="1" dirty="0"/>
          </a:p>
          <a:p>
            <a:pPr algn="just"/>
            <a:r>
              <a:rPr lang="ru-RU" b="1" dirty="0" smtClean="0">
                <a:latin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</a:rPr>
              <a:t>Постанова КМУ </a:t>
            </a:r>
            <a:r>
              <a:rPr lang="ru-RU" b="1" dirty="0" err="1">
                <a:latin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</a:rPr>
              <a:t> 24 </a:t>
            </a:r>
            <a:r>
              <a:rPr lang="ru-RU" b="1" dirty="0" err="1">
                <a:latin typeface="Times New Roman" panose="02020603050405020304" pitchFamily="18" charset="0"/>
              </a:rPr>
              <a:t>березня</a:t>
            </a:r>
            <a:r>
              <a:rPr lang="ru-RU" b="1" dirty="0">
                <a:latin typeface="Times New Roman" panose="02020603050405020304" pitchFamily="18" charset="0"/>
              </a:rPr>
              <a:t> 2021 р. № 305</a:t>
            </a:r>
            <a:r>
              <a:rPr lang="ru-RU" sz="1600" b="1" dirty="0">
                <a:latin typeface="Times New Roman" panose="02020603050405020304" pitchFamily="18" charset="0"/>
              </a:rPr>
              <a:t> «</a:t>
            </a:r>
            <a:r>
              <a:rPr lang="ru-RU" b="1" dirty="0">
                <a:latin typeface="Times New Roman" panose="02020603050405020304" pitchFamily="18" charset="0"/>
              </a:rPr>
              <a:t>Про </a:t>
            </a:r>
            <a:r>
              <a:rPr lang="ru-RU" b="1" dirty="0" err="1">
                <a:latin typeface="Times New Roman" panose="02020603050405020304" pitchFamily="18" charset="0"/>
              </a:rPr>
              <a:t>затвердження</a:t>
            </a:r>
            <a:r>
              <a:rPr lang="ru-RU" b="1" dirty="0">
                <a:latin typeface="Times New Roman" panose="02020603050405020304" pitchFamily="18" charset="0"/>
              </a:rPr>
              <a:t> норм та Порядку </a:t>
            </a:r>
            <a:r>
              <a:rPr lang="ru-RU" b="1" dirty="0" err="1">
                <a:latin typeface="Times New Roman" panose="02020603050405020304" pitchFamily="18" charset="0"/>
              </a:rPr>
              <a:t>організації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харчування</a:t>
            </a:r>
            <a:r>
              <a:rPr lang="ru-RU" b="1" dirty="0">
                <a:latin typeface="Times New Roman" panose="02020603050405020304" pitchFamily="18" charset="0"/>
              </a:rPr>
              <a:t> у закладах </a:t>
            </a:r>
            <a:r>
              <a:rPr lang="ru-RU" b="1" dirty="0" err="1">
                <a:latin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</a:rPr>
              <a:t>дитячих</a:t>
            </a:r>
            <a:r>
              <a:rPr lang="ru-RU" b="1" dirty="0">
                <a:latin typeface="Times New Roman" panose="02020603050405020304" pitchFamily="18" charset="0"/>
              </a:rPr>
              <a:t> закладах </a:t>
            </a:r>
            <a:r>
              <a:rPr lang="ru-RU" b="1" dirty="0" err="1">
                <a:latin typeface="Times New Roman" panose="02020603050405020304" pitchFamily="18" charset="0"/>
              </a:rPr>
              <a:t>оздоровлення</a:t>
            </a:r>
            <a:r>
              <a:rPr lang="ru-RU" b="1" dirty="0">
                <a:latin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</a:rPr>
              <a:t>відпочинку</a:t>
            </a:r>
            <a:r>
              <a:rPr lang="ru-RU" b="1" dirty="0">
                <a:latin typeface="Times New Roman" panose="02020603050405020304" pitchFamily="18" charset="0"/>
              </a:rPr>
              <a:t>»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</a:rPr>
              <a:t>Санітарного</a:t>
            </a:r>
            <a:r>
              <a:rPr lang="ru-RU" b="1" dirty="0">
                <a:latin typeface="Times New Roman" panose="02020603050405020304" pitchFamily="18" charset="0"/>
              </a:rPr>
              <a:t> регламенту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- Статуту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</a:rPr>
              <a:t>Стратегією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розвитку</a:t>
            </a:r>
            <a:r>
              <a:rPr lang="ru-RU" b="1" dirty="0">
                <a:latin typeface="Times New Roman" panose="02020603050405020304" pitchFamily="18" charset="0"/>
              </a:rPr>
              <a:t> закладу </a:t>
            </a:r>
            <a:endParaRPr lang="ru-RU" b="1" dirty="0"/>
          </a:p>
          <a:p>
            <a:pPr marL="285750" indent="-285750" algn="just">
              <a:buFontTx/>
              <a:buChar char="-"/>
            </a:pPr>
            <a:r>
              <a:rPr lang="ru-RU" b="1" dirty="0" err="1" smtClean="0">
                <a:latin typeface="Times New Roman" panose="02020603050405020304" pitchFamily="18" charset="0"/>
              </a:rPr>
              <a:t>Колективного</a:t>
            </a:r>
            <a:r>
              <a:rPr lang="ru-RU" b="1" dirty="0">
                <a:latin typeface="Times New Roman" panose="02020603050405020304" pitchFamily="18" charset="0"/>
              </a:rPr>
              <a:t>  договору та  </a:t>
            </a:r>
            <a:r>
              <a:rPr lang="ru-RU" b="1" dirty="0" err="1">
                <a:latin typeface="Times New Roman" panose="02020603050405020304" pitchFamily="18" charset="0"/>
              </a:rPr>
              <a:t>інших</a:t>
            </a:r>
            <a:r>
              <a:rPr lang="ru-RU" b="1" dirty="0">
                <a:latin typeface="Times New Roman" panose="02020603050405020304" pitchFamily="18" charset="0"/>
              </a:rPr>
              <a:t> нормативно-</a:t>
            </a:r>
            <a:r>
              <a:rPr lang="ru-RU" b="1" dirty="0" err="1">
                <a:latin typeface="Times New Roman" panose="02020603050405020304" pitchFamily="18" charset="0"/>
              </a:rPr>
              <a:t>правових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актів</a:t>
            </a:r>
            <a:r>
              <a:rPr lang="ru-RU" b="1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160228"/>
            <a:ext cx="2016223" cy="17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0375" y="501640"/>
            <a:ext cx="81208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-садок) 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1,5-х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складу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Заклад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02444"/>
            <a:ext cx="3676343" cy="2068964"/>
          </a:xfrm>
          <a:prstGeom prst="rect">
            <a:avLst/>
          </a:prstGeom>
          <a:effectLst>
            <a:glow rad="25400">
              <a:schemeClr val="accent1">
                <a:alpha val="41000"/>
              </a:schemeClr>
            </a:glow>
            <a:outerShdw blurRad="1219200" dist="228600" dir="5400000" sx="57000" sy="57000" algn="ctr" rotWithShape="0">
              <a:srgbClr val="000000"/>
            </a:outerShdw>
          </a:effectLst>
          <a:scene3d>
            <a:camera prst="orthographicFront">
              <a:rot lat="1200000" lon="21299997" rev="20999999"/>
            </a:camera>
            <a:lightRig rig="threePt" dir="t"/>
          </a:scene3d>
          <a:sp3d>
            <a:bevelT/>
            <a:bevelB prst="relaxedInse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08565"/>
            <a:ext cx="1944216" cy="2592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1440160" cy="1920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25144"/>
            <a:ext cx="2664296" cy="1998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84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6372"/>
            <a:ext cx="7272808" cy="41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 КАДРИ</a:t>
            </a:r>
            <a:endParaRPr lang="uk-UA" sz="2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1879174" cy="2739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364" y="3246969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FF0000"/>
                </a:solidFill>
              </a:rPr>
              <a:t>Директор закладу Ірина ОЛЬХОВСЬКА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33" y="1208474"/>
            <a:ext cx="3813664" cy="2736304"/>
          </a:xfrm>
          <a:prstGeom prst="rect">
            <a:avLst/>
          </a:prstGeom>
          <a:effectLst>
            <a:glow rad="127000">
              <a:schemeClr val="accent1">
                <a:alpha val="95000"/>
              </a:schemeClr>
            </a:glow>
            <a:softEdge rad="114300"/>
          </a:effectLst>
        </p:spPr>
      </p:pic>
      <p:sp>
        <p:nvSpPr>
          <p:cNvPr id="9" name="TextBox 8"/>
          <p:cNvSpPr txBox="1"/>
          <p:nvPr/>
        </p:nvSpPr>
        <p:spPr>
          <a:xfrm>
            <a:off x="3131840" y="819624"/>
            <a:ext cx="309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Педагогічний колектив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3" y="4330055"/>
            <a:ext cx="2018440" cy="1604660"/>
          </a:xfrm>
          <a:prstGeom prst="rect">
            <a:avLst/>
          </a:prstGeom>
          <a:effectLst>
            <a:glow rad="127000">
              <a:schemeClr val="accent1">
                <a:alpha val="98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80" y="4302761"/>
            <a:ext cx="2155269" cy="1616452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72643"/>
            <a:ext cx="2259560" cy="1694670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57" y="1799911"/>
            <a:ext cx="1692094" cy="216024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72" y="4330055"/>
            <a:ext cx="2146849" cy="1610137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3530877" y="396528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Наші групи: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312" y="594115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група№6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522622" y="3937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Група№4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83028" y="5877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група№7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727759" y="591078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група№8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61252" y="5877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група№5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3379"/>
            <a:ext cx="1121694" cy="14955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" name="TextBox 23"/>
          <p:cNvSpPr txBox="1"/>
          <p:nvPr/>
        </p:nvSpPr>
        <p:spPr>
          <a:xfrm>
            <a:off x="7737004" y="1116066"/>
            <a:ext cx="814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" b="1" dirty="0" smtClean="0">
                <a:solidFill>
                  <a:srgbClr val="FF0000"/>
                </a:solidFill>
              </a:rPr>
              <a:t>Сестра медична старша, сестра мед. З дієт харчування  ЛУЧЕР І.М., ШАТІЛОВА В.С.</a:t>
            </a:r>
            <a:endParaRPr lang="ru-RU" sz="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53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301709" cy="6446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СКЛАД ПРАЦІВНИКІВ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24744"/>
            <a:ext cx="4248472" cy="23762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ВСЬОГО В ЗАКЛАДІ ПРАЦЮЄ – </a:t>
            </a:r>
          </a:p>
          <a:p>
            <a:pPr algn="ctr"/>
            <a:r>
              <a:rPr lang="uk-UA" dirty="0" smtClean="0">
                <a:solidFill>
                  <a:srgbClr val="7030A0"/>
                </a:solidFill>
              </a:rPr>
              <a:t>ПЕДАГОГІЧНИХ</a:t>
            </a:r>
          </a:p>
          <a:p>
            <a:pPr algn="ctr"/>
            <a:r>
              <a:rPr lang="uk-UA" dirty="0" smtClean="0">
                <a:solidFill>
                  <a:srgbClr val="7030A0"/>
                </a:solidFill>
              </a:rPr>
              <a:t>ПРАЦІВНИКІВ- </a:t>
            </a:r>
            <a:r>
              <a:rPr lang="uk-UA" dirty="0" smtClean="0">
                <a:solidFill>
                  <a:srgbClr val="FF0000"/>
                </a:solidFill>
              </a:rPr>
              <a:t>13</a:t>
            </a:r>
          </a:p>
          <a:p>
            <a:pPr algn="ctr"/>
            <a:r>
              <a:rPr lang="uk-UA" dirty="0" smtClean="0">
                <a:solidFill>
                  <a:srgbClr val="7030A0"/>
                </a:solidFill>
              </a:rPr>
              <a:t>ОБСЛУГОВУЮЧИЙ ПЕРСОНАЛ- </a:t>
            </a:r>
            <a:r>
              <a:rPr lang="uk-UA" dirty="0" smtClean="0">
                <a:solidFill>
                  <a:srgbClr val="FF0000"/>
                </a:solidFill>
              </a:rPr>
              <a:t>22</a:t>
            </a:r>
          </a:p>
          <a:p>
            <a:pPr algn="ctr"/>
            <a:r>
              <a:rPr lang="uk-UA" dirty="0" smtClean="0">
                <a:solidFill>
                  <a:srgbClr val="7030A0"/>
                </a:solidFill>
              </a:rPr>
              <a:t>АДМІНІСТРАЦІЯ- </a:t>
            </a:r>
            <a:r>
              <a:rPr lang="uk-UA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420888"/>
            <a:ext cx="8188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Освітньо-кваліфікаційний</a:t>
            </a:r>
          </a:p>
          <a:p>
            <a:pPr lvl="0" algn="ctr"/>
            <a:r>
              <a:rPr lang="uk-UA" sz="2800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рівень працівників </a:t>
            </a:r>
            <a:endParaRPr lang="ru-RU" sz="28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5730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1 педагог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-методист» -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педагога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b="1" dirty="0" smtClean="0">
              <a:solidFill>
                <a:srgbClr val="7030A0"/>
              </a:solidFill>
              <a:latin typeface="Corsiva"/>
            </a:endParaRPr>
          </a:p>
          <a:p>
            <a:pPr algn="ctr"/>
            <a:r>
              <a:rPr lang="uk-UA" sz="2000" b="1" dirty="0" smtClean="0">
                <a:solidFill>
                  <a:srgbClr val="00B050"/>
                </a:solidFill>
                <a:latin typeface="Corsiva"/>
              </a:rPr>
              <a:t>НАШІ ЗДОБУТКИ 2022-2023 </a:t>
            </a:r>
            <a:r>
              <a:rPr lang="uk-UA" sz="2000" b="1" dirty="0" err="1" smtClean="0">
                <a:solidFill>
                  <a:srgbClr val="00B050"/>
                </a:solidFill>
                <a:latin typeface="Corsiva"/>
              </a:rPr>
              <a:t>н.р</a:t>
            </a:r>
            <a:r>
              <a:rPr lang="uk-UA" sz="2000" b="1" dirty="0" smtClean="0">
                <a:solidFill>
                  <a:srgbClr val="00B050"/>
                </a:solidFill>
                <a:latin typeface="Corsiva"/>
              </a:rPr>
              <a:t>.</a:t>
            </a:r>
            <a:endParaRPr lang="ru-RU" sz="2000" b="1" dirty="0">
              <a:solidFill>
                <a:srgbClr val="00B050"/>
              </a:solidFill>
              <a:latin typeface="Corsiva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5312" y="1111387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Протягом  2022-2023 навчального року  заклад брав участь </a:t>
            </a:r>
          </a:p>
          <a:p>
            <a:pPr marL="285750" indent="-285750">
              <a:buFontTx/>
              <a:buChar char="-"/>
            </a:pPr>
            <a:r>
              <a:rPr lang="uk-UA" b="1" dirty="0" err="1" smtClean="0">
                <a:solidFill>
                  <a:srgbClr val="7030A0"/>
                </a:solidFill>
              </a:rPr>
              <a:t>Лозівська</a:t>
            </a:r>
            <a:r>
              <a:rPr lang="uk-UA" b="1" dirty="0" smtClean="0">
                <a:solidFill>
                  <a:srgbClr val="7030A0"/>
                </a:solidFill>
              </a:rPr>
              <a:t> школа ОН-ЛАЙН вихователь </a:t>
            </a:r>
            <a:r>
              <a:rPr lang="uk-UA" b="1" dirty="0" err="1" smtClean="0">
                <a:solidFill>
                  <a:srgbClr val="7030A0"/>
                </a:solidFill>
              </a:rPr>
              <a:t>Шарап</a:t>
            </a:r>
            <a:r>
              <a:rPr lang="uk-UA" b="1" dirty="0" smtClean="0">
                <a:solidFill>
                  <a:srgbClr val="7030A0"/>
                </a:solidFill>
              </a:rPr>
              <a:t> Тамара Пилипівна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Play Fest </a:t>
            </a:r>
            <a:r>
              <a:rPr lang="en-US" b="1" dirty="0">
                <a:solidFill>
                  <a:srgbClr val="7030A0"/>
                </a:solidFill>
              </a:rPr>
              <a:t>– </a:t>
            </a:r>
            <a:r>
              <a:rPr lang="en-US" b="1" dirty="0" smtClean="0">
                <a:solidFill>
                  <a:srgbClr val="7030A0"/>
                </a:solidFill>
              </a:rPr>
              <a:t>2023</a:t>
            </a:r>
            <a:r>
              <a:rPr lang="uk-UA" b="1" dirty="0" smtClean="0">
                <a:solidFill>
                  <a:srgbClr val="7030A0"/>
                </a:solidFill>
              </a:rPr>
              <a:t> КЗ ЛЗДО№7переможець у номінації 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</a:rPr>
              <a:t>«Україна </a:t>
            </a:r>
            <a:r>
              <a:rPr lang="uk-UA" b="1" dirty="0" err="1" smtClean="0">
                <a:solidFill>
                  <a:srgbClr val="7030A0"/>
                </a:solidFill>
              </a:rPr>
              <a:t>надхвичайна</a:t>
            </a:r>
            <a:r>
              <a:rPr lang="uk-UA" b="1" dirty="0" smtClean="0">
                <a:solidFill>
                  <a:srgbClr val="7030A0"/>
                </a:solidFill>
              </a:rPr>
              <a:t>»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-Обласний фестиваль «Добрих практик» майстри педагогічної справи презентують… Направлено 7 робіт, здобули дипломи 6 робіт ІІ ступеню 1- </a:t>
            </a:r>
            <a:r>
              <a:rPr lang="uk-UA" b="1" dirty="0" err="1">
                <a:solidFill>
                  <a:srgbClr val="7030A0"/>
                </a:solidFill>
              </a:rPr>
              <a:t>Ш</a:t>
            </a:r>
            <a:r>
              <a:rPr lang="uk-UA" b="1" dirty="0" err="1" smtClean="0">
                <a:solidFill>
                  <a:srgbClr val="7030A0"/>
                </a:solidFill>
              </a:rPr>
              <a:t>арап</a:t>
            </a:r>
            <a:r>
              <a:rPr lang="uk-UA" b="1" dirty="0" smtClean="0">
                <a:solidFill>
                  <a:srgbClr val="7030A0"/>
                </a:solidFill>
              </a:rPr>
              <a:t> Т.П. ІІІ ступеню </a:t>
            </a:r>
            <a:r>
              <a:rPr lang="uk-UA" b="1" dirty="0" err="1" smtClean="0">
                <a:solidFill>
                  <a:srgbClr val="7030A0"/>
                </a:solidFill>
              </a:rPr>
              <a:t>Раскопа</a:t>
            </a:r>
            <a:r>
              <a:rPr lang="uk-UA" b="1" dirty="0" smtClean="0">
                <a:solidFill>
                  <a:srgbClr val="7030A0"/>
                </a:solidFill>
              </a:rPr>
              <a:t> О.І, </a:t>
            </a:r>
            <a:r>
              <a:rPr lang="uk-UA" b="1" dirty="0" err="1" smtClean="0">
                <a:solidFill>
                  <a:srgbClr val="7030A0"/>
                </a:solidFill>
              </a:rPr>
              <a:t>Романченко</a:t>
            </a:r>
            <a:r>
              <a:rPr lang="uk-UA" b="1" dirty="0" smtClean="0">
                <a:solidFill>
                  <a:srgbClr val="7030A0"/>
                </a:solidFill>
              </a:rPr>
              <a:t> О.С.,</a:t>
            </a:r>
            <a:r>
              <a:rPr lang="uk-UA" b="1" dirty="0" err="1" smtClean="0">
                <a:solidFill>
                  <a:srgbClr val="7030A0"/>
                </a:solidFill>
              </a:rPr>
              <a:t>Мальченко</a:t>
            </a:r>
            <a:r>
              <a:rPr lang="uk-UA" b="1" dirty="0" smtClean="0">
                <a:solidFill>
                  <a:srgbClr val="7030A0"/>
                </a:solidFill>
              </a:rPr>
              <a:t>  </a:t>
            </a:r>
            <a:r>
              <a:rPr lang="uk-UA" b="1" dirty="0" err="1" smtClean="0">
                <a:solidFill>
                  <a:srgbClr val="7030A0"/>
                </a:solidFill>
              </a:rPr>
              <a:t>Л.Ю.,Савина</a:t>
            </a:r>
            <a:r>
              <a:rPr lang="uk-UA" b="1" dirty="0" smtClean="0">
                <a:solidFill>
                  <a:srgbClr val="7030A0"/>
                </a:solidFill>
              </a:rPr>
              <a:t> О.В Богданова О.А. </a:t>
            </a:r>
          </a:p>
          <a:p>
            <a:endParaRPr lang="en-US" b="1" dirty="0" smtClean="0">
              <a:hlinkClick r:id="rId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327378"/>
            <a:ext cx="75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 </a:t>
            </a:r>
            <a:r>
              <a:rPr lang="uk-UA" b="1" dirty="0" smtClean="0">
                <a:solidFill>
                  <a:srgbClr val="7030A0"/>
                </a:solidFill>
              </a:rPr>
              <a:t>Участь в </a:t>
            </a:r>
            <a:r>
              <a:rPr lang="ru-RU" b="1" dirty="0" err="1" smtClean="0">
                <a:solidFill>
                  <a:srgbClr val="7030A0"/>
                </a:solidFill>
              </a:rPr>
              <a:t>освітянській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неконференц</a:t>
            </a:r>
            <a:r>
              <a:rPr lang="uk-UA" b="1" dirty="0" err="1" smtClean="0">
                <a:solidFill>
                  <a:srgbClr val="7030A0"/>
                </a:solidFill>
              </a:rPr>
              <a:t>ії</a:t>
            </a:r>
            <a:r>
              <a:rPr lang="uk-UA" b="1" dirty="0" smtClean="0">
                <a:solidFill>
                  <a:srgbClr val="7030A0"/>
                </a:solidFill>
              </a:rPr>
              <a:t> он-лайн </a:t>
            </a:r>
            <a:r>
              <a:rPr lang="en-US" b="1" dirty="0" err="1" smtClean="0">
                <a:solidFill>
                  <a:srgbClr val="7030A0"/>
                </a:solidFill>
              </a:rPr>
              <a:t>EdCamp</a:t>
            </a:r>
            <a:r>
              <a:rPr lang="en-US" b="1" dirty="0" smtClean="0">
                <a:solidFill>
                  <a:srgbClr val="7030A0"/>
                </a:solidFill>
              </a:rPr>
              <a:t> Ukraine</a:t>
            </a:r>
            <a:r>
              <a:rPr lang="uk-UA" b="1" dirty="0" smtClean="0">
                <a:solidFill>
                  <a:srgbClr val="7030A0"/>
                </a:solidFill>
              </a:rPr>
              <a:t> 2023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8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66422"/>
            <a:ext cx="863010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/>
              <a:t>Ч</a:t>
            </a:r>
            <a:r>
              <a:rPr lang="ru-RU" b="1" dirty="0" smtClean="0"/>
              <a:t>ас </a:t>
            </a:r>
            <a:r>
              <a:rPr lang="ru-RU" b="1" dirty="0" err="1"/>
              <a:t>від</a:t>
            </a:r>
            <a:r>
              <a:rPr lang="ru-RU" b="1" dirty="0"/>
              <a:t> часу </a:t>
            </a:r>
            <a:r>
              <a:rPr lang="ru-RU" b="1" dirty="0" err="1"/>
              <a:t>передає</a:t>
            </a:r>
            <a:r>
              <a:rPr lang="ru-RU" b="1" dirty="0"/>
              <a:t> </a:t>
            </a:r>
            <a:r>
              <a:rPr lang="ru-RU" b="1" dirty="0" err="1"/>
              <a:t>солодкі</a:t>
            </a:r>
            <a:r>
              <a:rPr lang="ru-RU" b="1" dirty="0"/>
              <a:t> </a:t>
            </a:r>
            <a:r>
              <a:rPr lang="ru-RU" b="1" dirty="0" err="1"/>
              <a:t>вітання</a:t>
            </a:r>
            <a:r>
              <a:rPr lang="ru-RU" b="1" dirty="0"/>
              <a:t> </a:t>
            </a:r>
            <a:r>
              <a:rPr lang="ru-RU" b="1" dirty="0" err="1"/>
              <a:t>захисникам</a:t>
            </a:r>
            <a:r>
              <a:rPr lang="ru-RU" b="1" dirty="0"/>
              <a:t> і </a:t>
            </a:r>
            <a:r>
              <a:rPr lang="ru-RU" b="1" dirty="0" err="1"/>
              <a:t>захисницям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Наші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дошкільнята</a:t>
            </a:r>
            <a:r>
              <a:rPr lang="ru-RU" b="1" dirty="0" smtClean="0"/>
              <a:t> </a:t>
            </a:r>
            <a:r>
              <a:rPr lang="ru-RU" b="1" dirty="0" err="1"/>
              <a:t>виготовляли</a:t>
            </a:r>
            <a:r>
              <a:rPr lang="ru-RU" b="1" dirty="0"/>
              <a:t> </a:t>
            </a:r>
            <a:r>
              <a:rPr lang="ru-RU" b="1" dirty="0" err="1"/>
              <a:t>вітальні</a:t>
            </a:r>
            <a:r>
              <a:rPr lang="ru-RU" b="1" dirty="0"/>
              <a:t> </a:t>
            </a:r>
            <a:r>
              <a:rPr lang="ru-RU" b="1" dirty="0" err="1"/>
              <a:t>листівки</a:t>
            </a:r>
            <a:r>
              <a:rPr lang="ru-RU" b="1" dirty="0"/>
              <a:t> для </a:t>
            </a:r>
            <a:r>
              <a:rPr lang="ru-RU" b="1" dirty="0" err="1"/>
              <a:t>воїнів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err="1"/>
              <a:t>р</a:t>
            </a:r>
            <a:r>
              <a:rPr lang="ru-RU" b="1" dirty="0" err="1" smtClean="0"/>
              <a:t>іздвяні</a:t>
            </a:r>
            <a:r>
              <a:rPr lang="ru-RU" b="1" dirty="0" smtClean="0"/>
              <a:t> </a:t>
            </a:r>
            <a:r>
              <a:rPr lang="ru-RU" b="1" dirty="0" err="1"/>
              <a:t>подаруночки</a:t>
            </a:r>
            <a:r>
              <a:rPr lang="ru-RU" b="1" dirty="0"/>
              <a:t>, </a:t>
            </a:r>
            <a:r>
              <a:rPr lang="ru-RU" b="1" dirty="0" err="1"/>
              <a:t>в</a:t>
            </a:r>
            <a:r>
              <a:rPr lang="ru-RU" b="1" dirty="0" err="1" smtClean="0"/>
              <a:t>еликодні</a:t>
            </a:r>
            <a:r>
              <a:rPr lang="ru-RU" b="1" dirty="0" smtClean="0"/>
              <a:t> </a:t>
            </a:r>
            <a:r>
              <a:rPr lang="ru-RU" b="1" dirty="0"/>
              <a:t>обереги.</a:t>
            </a:r>
            <a:endParaRPr lang="ru-RU" sz="2800" b="1" dirty="0"/>
          </a:p>
          <a:p>
            <a:r>
              <a:rPr lang="ru-RU" b="1" dirty="0" err="1"/>
              <a:t>Діти</a:t>
            </a:r>
            <a:r>
              <a:rPr lang="ru-RU" b="1" dirty="0"/>
              <a:t> </a:t>
            </a:r>
            <a:r>
              <a:rPr lang="ru-RU" b="1" dirty="0" err="1"/>
              <a:t>дякували</a:t>
            </a:r>
            <a:r>
              <a:rPr lang="ru-RU" b="1" dirty="0"/>
              <a:t> нашим </a:t>
            </a:r>
            <a:r>
              <a:rPr lang="ru-RU" b="1" dirty="0" err="1"/>
              <a:t>захисникам</a:t>
            </a:r>
            <a:r>
              <a:rPr lang="ru-RU" b="1" dirty="0"/>
              <a:t> за </a:t>
            </a:r>
            <a:r>
              <a:rPr lang="ru-RU" b="1" dirty="0" err="1"/>
              <a:t>мирне</a:t>
            </a:r>
            <a:r>
              <a:rPr lang="ru-RU" b="1" dirty="0"/>
              <a:t> небо, </a:t>
            </a:r>
            <a:endParaRPr lang="ru-RU" b="1" dirty="0" smtClean="0"/>
          </a:p>
          <a:p>
            <a:r>
              <a:rPr lang="ru-RU" b="1" dirty="0" err="1" smtClean="0"/>
              <a:t>щасливе</a:t>
            </a:r>
            <a:r>
              <a:rPr lang="ru-RU" b="1" dirty="0" smtClean="0"/>
              <a:t> </a:t>
            </a:r>
            <a:r>
              <a:rPr lang="ru-RU" b="1" dirty="0" err="1"/>
              <a:t>дитинство</a:t>
            </a:r>
            <a:r>
              <a:rPr lang="ru-RU" b="1" dirty="0"/>
              <a:t> та </a:t>
            </a:r>
            <a:r>
              <a:rPr lang="ru-RU" b="1" dirty="0" err="1"/>
              <a:t>бажали</a:t>
            </a:r>
            <a:r>
              <a:rPr lang="ru-RU" b="1" dirty="0"/>
              <a:t> </a:t>
            </a:r>
            <a:r>
              <a:rPr lang="ru-RU" b="1" dirty="0" err="1"/>
              <a:t>їм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, </a:t>
            </a:r>
            <a:r>
              <a:rPr lang="ru-RU" b="1" dirty="0" err="1"/>
              <a:t>сили</a:t>
            </a:r>
            <a:r>
              <a:rPr lang="ru-RU" b="1" dirty="0"/>
              <a:t>, </a:t>
            </a:r>
            <a:r>
              <a:rPr lang="ru-RU" b="1" dirty="0" err="1"/>
              <a:t>злагоди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 err="1"/>
              <a:t>любові</a:t>
            </a:r>
            <a:r>
              <a:rPr lang="ru-RU" b="1" dirty="0"/>
              <a:t> та </a:t>
            </a:r>
            <a:r>
              <a:rPr lang="ru-RU" b="1" dirty="0" err="1"/>
              <a:t>швидкого</a:t>
            </a:r>
            <a:r>
              <a:rPr lang="ru-RU" b="1" dirty="0"/>
              <a:t> </a:t>
            </a:r>
            <a:r>
              <a:rPr lang="ru-RU" b="1" dirty="0" err="1"/>
              <a:t>повернення</a:t>
            </a:r>
            <a:r>
              <a:rPr lang="ru-RU" b="1" dirty="0"/>
              <a:t> до дому.</a:t>
            </a:r>
            <a:endParaRPr lang="ru-RU" sz="2800" b="1" dirty="0"/>
          </a:p>
          <a:p>
            <a:r>
              <a:rPr lang="ru-RU" b="1" dirty="0" err="1"/>
              <a:t>Вшановуємо</a:t>
            </a:r>
            <a:r>
              <a:rPr lang="ru-RU" b="1" dirty="0"/>
              <a:t>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загиблих</a:t>
            </a:r>
            <a:r>
              <a:rPr lang="ru-RU" b="1" dirty="0"/>
              <a:t> на </a:t>
            </a:r>
            <a:r>
              <a:rPr lang="ru-RU" b="1" dirty="0" err="1"/>
              <a:t>війні</a:t>
            </a:r>
            <a:r>
              <a:rPr lang="ru-RU" b="1" dirty="0"/>
              <a:t> </a:t>
            </a:r>
            <a:r>
              <a:rPr lang="ru-RU" b="1" dirty="0" err="1"/>
              <a:t>Українців</a:t>
            </a:r>
            <a:r>
              <a:rPr lang="ru-RU" b="1" dirty="0"/>
              <a:t> </a:t>
            </a:r>
            <a:r>
              <a:rPr lang="ru-RU" b="1" dirty="0" err="1"/>
              <a:t>хвилиною</a:t>
            </a:r>
            <a:r>
              <a:rPr lang="ru-RU" b="1" dirty="0"/>
              <a:t> </a:t>
            </a:r>
            <a:r>
              <a:rPr lang="ru-RU" b="1" dirty="0" err="1"/>
              <a:t>мовчання</a:t>
            </a:r>
            <a:r>
              <a:rPr lang="ru-RU" b="1" dirty="0"/>
              <a:t>.</a:t>
            </a:r>
            <a:endParaRPr lang="ru-RU" sz="2800" b="1" dirty="0"/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Міський голова розповів як працюватимуть влітку дитсадки Рівного. Місто -  Новини Рівного та області — Рівне Вечірнє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0793" y="371346"/>
            <a:ext cx="74514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Наш </a:t>
            </a:r>
            <a:r>
              <a:rPr lang="ru-RU" sz="2400" b="1" dirty="0" err="1">
                <a:solidFill>
                  <a:srgbClr val="FF0000"/>
                </a:solidFill>
              </a:rPr>
              <a:t>колектив</a:t>
            </a:r>
            <a:r>
              <a:rPr lang="ru-RU" sz="2400" b="1" dirty="0">
                <a:solidFill>
                  <a:srgbClr val="FF0000"/>
                </a:solidFill>
              </a:rPr>
              <a:t>  </a:t>
            </a:r>
            <a:r>
              <a:rPr lang="ru-RU" sz="2400" b="1" dirty="0" err="1">
                <a:solidFill>
                  <a:srgbClr val="FF0000"/>
                </a:solidFill>
              </a:rPr>
              <a:t>підтримує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волонтерський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рух</a:t>
            </a:r>
            <a:r>
              <a:rPr lang="ru-RU" sz="2400" b="1" dirty="0">
                <a:solidFill>
                  <a:srgbClr val="FF0000"/>
                </a:solidFill>
              </a:rPr>
              <a:t> ЛОЗОВОЇ: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81920"/>
            <a:ext cx="3884820" cy="203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05" y="5560027"/>
            <a:ext cx="1662626" cy="1297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78" y="3495717"/>
            <a:ext cx="1979712" cy="2639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1474</TotalTime>
  <Words>1152</Words>
  <Application>Microsoft Office PowerPoint</Application>
  <PresentationFormat>Экран (4:3)</PresentationFormat>
  <Paragraphs>231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Cooper Black</vt:lpstr>
      <vt:lpstr>Corsiva</vt:lpstr>
      <vt:lpstr>Franklin Gothic Book</vt:lpstr>
      <vt:lpstr>Franklin Gothic Heavy</vt:lpstr>
      <vt:lpstr>Franklin Gothic Medium</vt:lpstr>
      <vt:lpstr>inherit</vt:lpstr>
      <vt:lpstr>Times New Roman</vt:lpstr>
      <vt:lpstr>Tunga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КІЛЬКІСНИЙ СКЛАД ПРАЦІВНИКІВ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Охоплюваність дітей дошкільною освітою</vt:lpstr>
      <vt:lpstr>Презентация PowerPoint</vt:lpstr>
      <vt:lpstr>  Методична робота з кадрами та організація освітнього процесу </vt:lpstr>
      <vt:lpstr>    Освітній процес у 2022-2023 навчальному році  був спрямований на вирішення таких завдань: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Дякую за підтримку, допомогу і співпрацю!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213</cp:revision>
  <dcterms:created xsi:type="dcterms:W3CDTF">2021-11-02T12:06:25Z</dcterms:created>
  <dcterms:modified xsi:type="dcterms:W3CDTF">2024-01-24T12:52:21Z</dcterms:modified>
</cp:coreProperties>
</file>